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0" r:id="rId3"/>
    <p:sldId id="259" r:id="rId4"/>
    <p:sldId id="269" r:id="rId5"/>
    <p:sldId id="292" r:id="rId6"/>
    <p:sldId id="289" r:id="rId7"/>
    <p:sldId id="293" r:id="rId8"/>
    <p:sldId id="285" r:id="rId9"/>
    <p:sldId id="288" r:id="rId10"/>
    <p:sldId id="286" r:id="rId11"/>
    <p:sldId id="287" r:id="rId12"/>
    <p:sldId id="298" r:id="rId13"/>
    <p:sldId id="300" r:id="rId14"/>
    <p:sldId id="299" r:id="rId15"/>
    <p:sldId id="301" r:id="rId16"/>
    <p:sldId id="303" r:id="rId17"/>
    <p:sldId id="272" r:id="rId18"/>
    <p:sldId id="275" r:id="rId19"/>
    <p:sldId id="277" r:id="rId20"/>
    <p:sldId id="304" r:id="rId21"/>
    <p:sldId id="305" r:id="rId22"/>
    <p:sldId id="306" r:id="rId23"/>
    <p:sldId id="307" r:id="rId24"/>
    <p:sldId id="309" r:id="rId25"/>
    <p:sldId id="27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DFEA7A-7A9C-F536-E13E-B0B7EED89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5D8DA-0BF4-18A8-C2E0-439C6351A7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B9B9E-1B5D-486A-9DE2-F775FAC8263D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5A14E-67CE-8A48-6998-BF254858A5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D85E4-5F71-95EC-BE6D-B7A751D161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ADB76-BFCF-4BDD-96C7-953E476A3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930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9C77D-17CB-4D5A-B109-9A153A0605B2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0D6B1-6747-4A80-978C-C8BC7D502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315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1B4B-25DF-B14B-283E-A5910CE06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4F1F-AE74-1316-F794-002CA789F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6CA6-3079-7099-153B-1AB91DE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3706-FFB1-46AC-8F03-B2882D753C0E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4CED3-11FF-BCB2-3E27-41A67FCE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4016F-3559-991A-BF8B-AF007516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75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475C-FD37-B5A2-63D1-81ACE9CC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12518-BB50-5EB2-769C-D095CC8B6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76CE-828A-23F6-D8E4-17B37579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588C3-D399-4332-9DEE-2065A12C5A26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4A91-39E3-31D5-BDA2-187701AC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31D50-196B-610F-29DA-AAA9226E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96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C5578-0029-584E-C673-4060A47C3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5C69A-6E16-40C9-E454-061C34CEB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A4499-EDEC-B114-5E6C-DD5896BA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610-737F-4099-9651-44C76ED9BB41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8E829-AE86-7F69-3394-C823B4F3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82E0A-1940-F08C-440A-B26F08AB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C907-7E9E-77FC-18F4-B39FED69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7EBF4-D554-99F9-4655-896FB3F3B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42792-CCE9-D729-47F8-CB204C03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730E-B2DB-4BEE-93CD-5661CE69B38D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AD79-4FAF-1BD2-44C2-49A34E3E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C39B-4A56-6ADE-5F32-9D617670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06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7C45-8DD8-A924-DA34-ED663796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EA49-674A-CD2F-D6CD-56B344588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27CD2-B19B-492A-BB54-FF99FE11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264EF-2AE0-4252-BC8C-6F5776A68B27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A340B-A329-C994-1FB4-0A353B7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C4F48-1082-7499-0A02-1C7CB1F2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4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5477-316A-BFDF-A8C4-58609966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6CA3F-2FE6-0076-BDE6-18346936E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34EA6-7879-3CEA-7416-4F8EC5FD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C6F99-D282-AF7A-4510-90D3B967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08DA-A574-49BF-9C31-67109C493463}" type="datetime1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AAAA3-916E-9B3E-E911-0B8ED623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44CAE-4B16-DB28-20F8-F7B35841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73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A3B-6B49-ADE2-A62D-A96776AD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027FE-A8BC-EFE2-6E57-3486EC31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6786C-6716-D231-3D27-5DA3D1ADF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0BF6F-2C4A-73F0-8D38-A681C9B0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9AFE-1AAD-2A91-0CCE-C3577AEC6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190A4-01B6-08B9-5152-D5A03D8A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C97-AFCC-4CF5-BFDF-2A26714F9FC7}" type="datetime1">
              <a:rPr lang="en-IN" smtClean="0"/>
              <a:t>06-06-2024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7893B-1335-709B-4626-0BCAFB8C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EF17B-5F14-2892-87C3-FB3935A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97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1DFB-6946-5EF3-6627-889B760E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3EF08-B822-3EA7-DFC9-048B2D25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4D26-7A11-4BC5-915F-26280D1005D4}" type="datetime1">
              <a:rPr lang="en-IN" smtClean="0"/>
              <a:t>06-06-2024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4FF7-06CE-F736-F11D-1DAF6498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DE2C9-8063-4AF8-41BA-FF5E2F2E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1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04B19-1C52-97CB-2E01-FBE633DE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E472-1773-46F6-82F1-70C78F88FE39}" type="datetime1">
              <a:rPr lang="en-IN" smtClean="0"/>
              <a:t>06-06-2024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6EA10-9324-8544-DE25-8F686924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A4CD1-6C22-4D74-7381-7B382B43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33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739D-5ED3-0429-2E83-CA35D831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39979-8823-EB23-356A-12303D282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B7C4D-EB54-9BD5-CBDB-C89E0D9FF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415B1-B060-391E-D8E4-A845DD52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3992-70D0-4A01-9633-B1F885537117}" type="datetime1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93D2E-8FE1-9C92-801D-35F00CF0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F879C-332C-E5D2-EF08-B6AAB108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12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51A9-04A4-3886-C398-876C2D4E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8E644-1FB5-2346-9EF7-1310779BD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86E80-2B65-5FE9-371A-243B15C88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366CF-917E-D90A-40CE-A5DDCC85F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F10D-10C5-4667-BBF7-A9D16125D883}" type="datetime1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F29A5-5EBD-F7C2-9522-DF5028B7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 on Graph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83161-4CDA-0C9E-05AA-7D727E5D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B994E-6D9E-EBF1-6B45-FB833A4B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DECF-F479-E303-32CF-C75FC7AC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215A-D282-F1B7-47EE-79A2CFF01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CBD43-F17C-4619-95E2-797E2FD94EEB}" type="datetime1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C8897-F3E8-FF06-A572-D7813FFBC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CA 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0693-B33C-C3DC-AA59-511F959F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9239-629C-4A4E-85B8-C8D488BA7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91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th.uchicago.edu/~may/VIGRE/VIGRE2006/PAPERS/Casarotto.pdf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waylife.com/" TargetMode="External"/><Relationship Id="rId2" Type="http://schemas.openxmlformats.org/officeDocument/2006/relationships/hyperlink" Target="https://ptitpoly.itch.io/cellularautom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quared.digital/blog/2021-05-02-cellular-automata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slide" Target="slide8.xml"/><Relationship Id="rId7" Type="http://schemas.openxmlformats.org/officeDocument/2006/relationships/image" Target="../media/image50.png"/><Relationship Id="rId12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0.png"/><Relationship Id="rId3" Type="http://schemas.openxmlformats.org/officeDocument/2006/relationships/slide" Target="slide8.xml"/><Relationship Id="rId7" Type="http://schemas.openxmlformats.org/officeDocument/2006/relationships/image" Target="../media/image61.png"/><Relationship Id="rId12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1.png"/><Relationship Id="rId4" Type="http://schemas.openxmlformats.org/officeDocument/2006/relationships/image" Target="../media/image51.png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921EF60-4C13-8105-C184-93B73EF25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1105240"/>
            <a:ext cx="6858000" cy="33841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F0484E-BCB7-3638-1A3C-CAAA952406C1}"/>
              </a:ext>
            </a:extLst>
          </p:cNvPr>
          <p:cNvSpPr txBox="1">
            <a:spLocks/>
          </p:cNvSpPr>
          <p:nvPr/>
        </p:nvSpPr>
        <p:spPr>
          <a:xfrm>
            <a:off x="2666999" y="4790513"/>
            <a:ext cx="6858000" cy="14683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Sukanta Das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IIEST, Shibpur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37332F9-DABE-75E3-7C21-267FCFDD5574}"/>
              </a:ext>
            </a:extLst>
          </p:cNvPr>
          <p:cNvSpPr txBox="1">
            <a:spLocks/>
          </p:cNvSpPr>
          <p:nvPr/>
        </p:nvSpPr>
        <p:spPr>
          <a:xfrm>
            <a:off x="2667000" y="928249"/>
            <a:ext cx="6858000" cy="10308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Vikrant Singh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no. 2023ITM011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2F04D8-1CAE-FAFA-39F4-72BAC03B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4" t="-2306" r="-6894" b="-2306"/>
          <a:stretch>
            <a:fillRect/>
          </a:stretch>
        </p:blipFill>
        <p:spPr>
          <a:xfrm>
            <a:off x="4615064" y="2067490"/>
            <a:ext cx="2961870" cy="2723025"/>
          </a:xfrm>
          <a:custGeom>
            <a:avLst/>
            <a:gdLst>
              <a:gd name="connsiteX0" fmla="*/ 490396 w 3200400"/>
              <a:gd name="connsiteY0" fmla="*/ 0 h 2942320"/>
              <a:gd name="connsiteX1" fmla="*/ 2710004 w 3200400"/>
              <a:gd name="connsiteY1" fmla="*/ 0 h 2942320"/>
              <a:gd name="connsiteX2" fmla="*/ 2900888 w 3200400"/>
              <a:gd name="connsiteY2" fmla="*/ 38538 h 2942320"/>
              <a:gd name="connsiteX3" fmla="*/ 2949383 w 3200400"/>
              <a:gd name="connsiteY3" fmla="*/ 64860 h 2942320"/>
              <a:gd name="connsiteX4" fmla="*/ 3006498 w 3200400"/>
              <a:gd name="connsiteY4" fmla="*/ 64860 h 2942320"/>
              <a:gd name="connsiteX5" fmla="*/ 3006498 w 3200400"/>
              <a:gd name="connsiteY5" fmla="*/ 102159 h 2942320"/>
              <a:gd name="connsiteX6" fmla="*/ 3056766 w 3200400"/>
              <a:gd name="connsiteY6" fmla="*/ 143634 h 2942320"/>
              <a:gd name="connsiteX7" fmla="*/ 3200400 w 3200400"/>
              <a:gd name="connsiteY7" fmla="*/ 490396 h 2942320"/>
              <a:gd name="connsiteX8" fmla="*/ 3200400 w 3200400"/>
              <a:gd name="connsiteY8" fmla="*/ 2451924 h 2942320"/>
              <a:gd name="connsiteX9" fmla="*/ 3056766 w 3200400"/>
              <a:gd name="connsiteY9" fmla="*/ 2798687 h 2942320"/>
              <a:gd name="connsiteX10" fmla="*/ 3006498 w 3200400"/>
              <a:gd name="connsiteY10" fmla="*/ 2840162 h 2942320"/>
              <a:gd name="connsiteX11" fmla="*/ 3006498 w 3200400"/>
              <a:gd name="connsiteY11" fmla="*/ 2877457 h 2942320"/>
              <a:gd name="connsiteX12" fmla="*/ 2949389 w 3200400"/>
              <a:gd name="connsiteY12" fmla="*/ 2877457 h 2942320"/>
              <a:gd name="connsiteX13" fmla="*/ 2900888 w 3200400"/>
              <a:gd name="connsiteY13" fmla="*/ 2903782 h 2942320"/>
              <a:gd name="connsiteX14" fmla="*/ 2710004 w 3200400"/>
              <a:gd name="connsiteY14" fmla="*/ 2942320 h 2942320"/>
              <a:gd name="connsiteX15" fmla="*/ 490396 w 3200400"/>
              <a:gd name="connsiteY15" fmla="*/ 2942320 h 2942320"/>
              <a:gd name="connsiteX16" fmla="*/ 299512 w 3200400"/>
              <a:gd name="connsiteY16" fmla="*/ 2903782 h 2942320"/>
              <a:gd name="connsiteX17" fmla="*/ 251012 w 3200400"/>
              <a:gd name="connsiteY17" fmla="*/ 2877457 h 2942320"/>
              <a:gd name="connsiteX18" fmla="*/ 193901 w 3200400"/>
              <a:gd name="connsiteY18" fmla="*/ 2877457 h 2942320"/>
              <a:gd name="connsiteX19" fmla="*/ 193901 w 3200400"/>
              <a:gd name="connsiteY19" fmla="*/ 2840161 h 2942320"/>
              <a:gd name="connsiteX20" fmla="*/ 143634 w 3200400"/>
              <a:gd name="connsiteY20" fmla="*/ 2798687 h 2942320"/>
              <a:gd name="connsiteX21" fmla="*/ 0 w 3200400"/>
              <a:gd name="connsiteY21" fmla="*/ 2451924 h 2942320"/>
              <a:gd name="connsiteX22" fmla="*/ 0 w 3200400"/>
              <a:gd name="connsiteY22" fmla="*/ 490396 h 2942320"/>
              <a:gd name="connsiteX23" fmla="*/ 143634 w 3200400"/>
              <a:gd name="connsiteY23" fmla="*/ 143634 h 2942320"/>
              <a:gd name="connsiteX24" fmla="*/ 193901 w 3200400"/>
              <a:gd name="connsiteY24" fmla="*/ 102160 h 2942320"/>
              <a:gd name="connsiteX25" fmla="*/ 193901 w 3200400"/>
              <a:gd name="connsiteY25" fmla="*/ 64860 h 2942320"/>
              <a:gd name="connsiteX26" fmla="*/ 251017 w 3200400"/>
              <a:gd name="connsiteY26" fmla="*/ 64860 h 2942320"/>
              <a:gd name="connsiteX27" fmla="*/ 299512 w 3200400"/>
              <a:gd name="connsiteY27" fmla="*/ 38538 h 2942320"/>
              <a:gd name="connsiteX28" fmla="*/ 490396 w 3200400"/>
              <a:gd name="connsiteY28" fmla="*/ 0 h 294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00400" h="2942320">
                <a:moveTo>
                  <a:pt x="490396" y="0"/>
                </a:moveTo>
                <a:lnTo>
                  <a:pt x="2710004" y="0"/>
                </a:lnTo>
                <a:cubicBezTo>
                  <a:pt x="2777714" y="0"/>
                  <a:pt x="2842218" y="13722"/>
                  <a:pt x="2900888" y="38538"/>
                </a:cubicBezTo>
                <a:lnTo>
                  <a:pt x="2949383" y="64860"/>
                </a:lnTo>
                <a:lnTo>
                  <a:pt x="3006498" y="64860"/>
                </a:lnTo>
                <a:lnTo>
                  <a:pt x="3006498" y="102159"/>
                </a:lnTo>
                <a:lnTo>
                  <a:pt x="3056766" y="143634"/>
                </a:lnTo>
                <a:cubicBezTo>
                  <a:pt x="3145511" y="232378"/>
                  <a:pt x="3200400" y="354977"/>
                  <a:pt x="3200400" y="490396"/>
                </a:cubicBezTo>
                <a:lnTo>
                  <a:pt x="3200400" y="2451924"/>
                </a:lnTo>
                <a:cubicBezTo>
                  <a:pt x="3200400" y="2587343"/>
                  <a:pt x="3145511" y="2709942"/>
                  <a:pt x="3056766" y="2798687"/>
                </a:cubicBezTo>
                <a:lnTo>
                  <a:pt x="3006498" y="2840162"/>
                </a:lnTo>
                <a:lnTo>
                  <a:pt x="3006498" y="2877457"/>
                </a:lnTo>
                <a:lnTo>
                  <a:pt x="2949389" y="2877457"/>
                </a:lnTo>
                <a:lnTo>
                  <a:pt x="2900888" y="2903782"/>
                </a:lnTo>
                <a:cubicBezTo>
                  <a:pt x="2842218" y="2928598"/>
                  <a:pt x="2777714" y="2942320"/>
                  <a:pt x="2710004" y="2942320"/>
                </a:cubicBezTo>
                <a:lnTo>
                  <a:pt x="490396" y="2942320"/>
                </a:lnTo>
                <a:cubicBezTo>
                  <a:pt x="422687" y="2942320"/>
                  <a:pt x="358182" y="2928598"/>
                  <a:pt x="299512" y="2903782"/>
                </a:cubicBezTo>
                <a:lnTo>
                  <a:pt x="251012" y="2877457"/>
                </a:lnTo>
                <a:lnTo>
                  <a:pt x="193901" y="2877457"/>
                </a:lnTo>
                <a:lnTo>
                  <a:pt x="193901" y="2840161"/>
                </a:lnTo>
                <a:lnTo>
                  <a:pt x="143634" y="2798687"/>
                </a:lnTo>
                <a:cubicBezTo>
                  <a:pt x="54889" y="2709942"/>
                  <a:pt x="0" y="2587343"/>
                  <a:pt x="0" y="2451924"/>
                </a:cubicBezTo>
                <a:lnTo>
                  <a:pt x="0" y="490396"/>
                </a:lnTo>
                <a:cubicBezTo>
                  <a:pt x="0" y="354977"/>
                  <a:pt x="54889" y="232378"/>
                  <a:pt x="143634" y="143634"/>
                </a:cubicBezTo>
                <a:lnTo>
                  <a:pt x="193901" y="102160"/>
                </a:lnTo>
                <a:lnTo>
                  <a:pt x="193901" y="64860"/>
                </a:lnTo>
                <a:lnTo>
                  <a:pt x="251017" y="64860"/>
                </a:lnTo>
                <a:lnTo>
                  <a:pt x="299512" y="38538"/>
                </a:lnTo>
                <a:cubicBezTo>
                  <a:pt x="358182" y="13722"/>
                  <a:pt x="422687" y="0"/>
                  <a:pt x="490396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B0FFC0-17D5-F235-4C80-8EBA8811C8CB}"/>
              </a:ext>
            </a:extLst>
          </p:cNvPr>
          <p:cNvSpPr txBox="1"/>
          <p:nvPr/>
        </p:nvSpPr>
        <p:spPr>
          <a:xfrm>
            <a:off x="3156636" y="193422"/>
            <a:ext cx="610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Cellular Automata on Graphs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9DE90-F962-8E80-4E03-C9EF6578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50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00B050"/>
            </a:gs>
            <a:gs pos="44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BF194C-B820-DD2E-B3A8-90BFAFFAE2E1}"/>
              </a:ext>
            </a:extLst>
          </p:cNvPr>
          <p:cNvSpPr/>
          <p:nvPr/>
        </p:nvSpPr>
        <p:spPr>
          <a:xfrm>
            <a:off x="0" y="0"/>
            <a:ext cx="2847372" cy="28126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/>
              <a:t>3</a:t>
            </a: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A667A1F1-0D3D-78EA-D0DC-61DE4CA44437}"/>
              </a:ext>
            </a:extLst>
          </p:cNvPr>
          <p:cNvSpPr/>
          <p:nvPr/>
        </p:nvSpPr>
        <p:spPr>
          <a:xfrm>
            <a:off x="6096000" y="1944546"/>
            <a:ext cx="4448056" cy="717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7200" b="1" dirty="0">
                <a:solidFill>
                  <a:srgbClr val="00B050"/>
                </a:solidFill>
                <a:ea typeface="Lora" pitchFamily="34" charset="-122"/>
                <a:cs typeface="Lora" pitchFamily="34" charset="-120"/>
              </a:rPr>
              <a:t>Update</a:t>
            </a:r>
            <a:r>
              <a:rPr lang="en-US" sz="2000" b="1" dirty="0">
                <a:ea typeface="Lora" pitchFamily="34" charset="-122"/>
                <a:cs typeface="Lora" pitchFamily="34" charset="-120"/>
              </a:rPr>
              <a:t> Rules</a:t>
            </a:r>
            <a:endParaRPr lang="en-US" sz="2000" b="1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DE823484-EDD0-09C0-71BD-1CB5FE476181}"/>
              </a:ext>
            </a:extLst>
          </p:cNvPr>
          <p:cNvSpPr/>
          <p:nvPr/>
        </p:nvSpPr>
        <p:spPr>
          <a:xfrm>
            <a:off x="6096000" y="3034509"/>
            <a:ext cx="5316157" cy="2322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320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The rules dictate how the state of a cell changes in the next time step, based on the current states of its neighbors.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91391-282D-1362-43F7-4B8061E8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83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rgbClr val="FF0000">
                <a:lumMod val="0"/>
              </a:srgbClr>
            </a:gs>
            <a:gs pos="77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BF194C-B820-DD2E-B3A8-90BFAFFAE2E1}"/>
              </a:ext>
            </a:extLst>
          </p:cNvPr>
          <p:cNvSpPr/>
          <p:nvPr/>
        </p:nvSpPr>
        <p:spPr>
          <a:xfrm>
            <a:off x="9344628" y="0"/>
            <a:ext cx="2847372" cy="28126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/>
              <a:t>4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2D874EE-CF2B-6158-A7DB-CA49A14DDAF5}"/>
              </a:ext>
            </a:extLst>
          </p:cNvPr>
          <p:cNvSpPr/>
          <p:nvPr/>
        </p:nvSpPr>
        <p:spPr>
          <a:xfrm>
            <a:off x="481706" y="2738118"/>
            <a:ext cx="7755038" cy="25001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7200" b="1" dirty="0">
                <a:solidFill>
                  <a:schemeClr val="accent4"/>
                </a:solidFill>
                <a:ea typeface="Lora" pitchFamily="34" charset="-122"/>
                <a:cs typeface="Lora" pitchFamily="34" charset="-120"/>
              </a:rPr>
              <a:t>Iterative Process</a:t>
            </a:r>
            <a:endParaRPr lang="en-US" sz="7200" b="1" dirty="0">
              <a:solidFill>
                <a:schemeClr val="accent4"/>
              </a:solidFill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B24CDC69-8B57-9A9B-4575-81D1F88CAAAF}"/>
              </a:ext>
            </a:extLst>
          </p:cNvPr>
          <p:cNvSpPr/>
          <p:nvPr/>
        </p:nvSpPr>
        <p:spPr>
          <a:xfrm>
            <a:off x="481706" y="3672999"/>
            <a:ext cx="727333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320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The rules are applied iteratively, with the state of each cell being updated simultaneously at each time step.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8F734-C1BD-0A3C-230C-94B95B9F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82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796D59-49CB-305B-7F8D-F0230F533639}"/>
              </a:ext>
            </a:extLst>
          </p:cNvPr>
          <p:cNvSpPr/>
          <p:nvPr/>
        </p:nvSpPr>
        <p:spPr>
          <a:xfrm>
            <a:off x="361098" y="1638145"/>
            <a:ext cx="3320562" cy="324560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4380904" y="254515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cs typeface="Times New Roman" panose="02020603050405020304" pitchFamily="18" charset="0"/>
              </a:rPr>
              <a:t>Neighborhood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5C18-88EF-EFC2-500F-9AC254BC4A62}"/>
              </a:ext>
            </a:extLst>
          </p:cNvPr>
          <p:cNvSpPr txBox="1"/>
          <p:nvPr/>
        </p:nvSpPr>
        <p:spPr>
          <a:xfrm>
            <a:off x="8121016" y="2031308"/>
            <a:ext cx="330656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34"/>
              </a:lnSpc>
            </a:pPr>
            <a:r>
              <a:rPr lang="en-US" sz="2400" b="1" dirty="0">
                <a:solidFill>
                  <a:schemeClr val="bg1"/>
                </a:solidFill>
              </a:rPr>
              <a:t>Moore Neighborhood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B68EF-1DF8-EFA1-EEF9-BE833DEAA072}"/>
              </a:ext>
            </a:extLst>
          </p:cNvPr>
          <p:cNvSpPr txBox="1"/>
          <p:nvPr/>
        </p:nvSpPr>
        <p:spPr>
          <a:xfrm>
            <a:off x="1272550" y="2196738"/>
            <a:ext cx="214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1D-CA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7B38A0-6148-2B5A-3B2C-B90A7DEEE3FA}"/>
              </a:ext>
            </a:extLst>
          </p:cNvPr>
          <p:cNvGraphicFramePr>
            <a:graphicFrameLocks noGrp="1"/>
          </p:cNvGraphicFramePr>
          <p:nvPr/>
        </p:nvGraphicFramePr>
        <p:xfrm>
          <a:off x="694592" y="3045417"/>
          <a:ext cx="2512000" cy="461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400">
                  <a:extLst>
                    <a:ext uri="{9D8B030D-6E8A-4147-A177-3AD203B41FA5}">
                      <a16:colId xmlns:a16="http://schemas.microsoft.com/office/drawing/2014/main" val="869349697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59051546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421277132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187123540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3314105822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874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8BE58B-7A77-93F7-8C21-F1719A199DA3}"/>
              </a:ext>
            </a:extLst>
          </p:cNvPr>
          <p:cNvSpPr txBox="1"/>
          <p:nvPr/>
        </p:nvSpPr>
        <p:spPr>
          <a:xfrm>
            <a:off x="1203306" y="3429000"/>
            <a:ext cx="58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i-1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A90B9-141D-36ED-5499-0C78E7082CDB}"/>
              </a:ext>
            </a:extLst>
          </p:cNvPr>
          <p:cNvSpPr txBox="1"/>
          <p:nvPr/>
        </p:nvSpPr>
        <p:spPr>
          <a:xfrm>
            <a:off x="2154134" y="3431823"/>
            <a:ext cx="8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i+1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9120F-7595-4B62-122C-E40BFFF81C2A}"/>
              </a:ext>
            </a:extLst>
          </p:cNvPr>
          <p:cNvSpPr txBox="1"/>
          <p:nvPr/>
        </p:nvSpPr>
        <p:spPr>
          <a:xfrm>
            <a:off x="1825654" y="3424669"/>
            <a:ext cx="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7034E-AC8E-3AB8-ED9B-64C7E66EA887}"/>
              </a:ext>
            </a:extLst>
          </p:cNvPr>
          <p:cNvSpPr txBox="1"/>
          <p:nvPr/>
        </p:nvSpPr>
        <p:spPr>
          <a:xfrm>
            <a:off x="4741748" y="1638893"/>
            <a:ext cx="2596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Von Neumann neighborhood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1CD1DF-7FE0-E73E-A13F-8439DD15C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55927"/>
              </p:ext>
            </p:extLst>
          </p:nvPr>
        </p:nvGraphicFramePr>
        <p:xfrm>
          <a:off x="4487658" y="2725600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7FF9BE-9941-44D4-9D50-20FC9C29D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30313"/>
              </p:ext>
            </p:extLst>
          </p:nvPr>
        </p:nvGraphicFramePr>
        <p:xfrm>
          <a:off x="8424297" y="2732732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D65623-F751-7DB6-4C70-FD70B7D3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5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796D59-49CB-305B-7F8D-F0230F533639}"/>
              </a:ext>
            </a:extLst>
          </p:cNvPr>
          <p:cNvSpPr/>
          <p:nvPr/>
        </p:nvSpPr>
        <p:spPr>
          <a:xfrm>
            <a:off x="4177377" y="1659603"/>
            <a:ext cx="3320562" cy="32456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4380904" y="254515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cs typeface="Times New Roman" panose="02020603050405020304" pitchFamily="18" charset="0"/>
              </a:rPr>
              <a:t>Neighborhood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5C18-88EF-EFC2-500F-9AC254BC4A62}"/>
              </a:ext>
            </a:extLst>
          </p:cNvPr>
          <p:cNvSpPr txBox="1"/>
          <p:nvPr/>
        </p:nvSpPr>
        <p:spPr>
          <a:xfrm>
            <a:off x="8121016" y="2031308"/>
            <a:ext cx="330656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34"/>
              </a:lnSpc>
            </a:pPr>
            <a:r>
              <a:rPr lang="en-US" sz="2400" b="1" dirty="0">
                <a:solidFill>
                  <a:schemeClr val="bg1"/>
                </a:solidFill>
              </a:rPr>
              <a:t>Moore Neighborhood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B68EF-1DF8-EFA1-EEF9-BE833DEAA072}"/>
              </a:ext>
            </a:extLst>
          </p:cNvPr>
          <p:cNvSpPr txBox="1"/>
          <p:nvPr/>
        </p:nvSpPr>
        <p:spPr>
          <a:xfrm>
            <a:off x="1272550" y="2196738"/>
            <a:ext cx="214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1D-CA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7B38A0-6148-2B5A-3B2C-B90A7DEEE3FA}"/>
              </a:ext>
            </a:extLst>
          </p:cNvPr>
          <p:cNvGraphicFramePr>
            <a:graphicFrameLocks noGrp="1"/>
          </p:cNvGraphicFramePr>
          <p:nvPr/>
        </p:nvGraphicFramePr>
        <p:xfrm>
          <a:off x="694592" y="3045417"/>
          <a:ext cx="2512000" cy="461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400">
                  <a:extLst>
                    <a:ext uri="{9D8B030D-6E8A-4147-A177-3AD203B41FA5}">
                      <a16:colId xmlns:a16="http://schemas.microsoft.com/office/drawing/2014/main" val="869349697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59051546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421277132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187123540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3314105822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874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8BE58B-7A77-93F7-8C21-F1719A199DA3}"/>
              </a:ext>
            </a:extLst>
          </p:cNvPr>
          <p:cNvSpPr txBox="1"/>
          <p:nvPr/>
        </p:nvSpPr>
        <p:spPr>
          <a:xfrm>
            <a:off x="1203306" y="3429000"/>
            <a:ext cx="58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i-1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A90B9-141D-36ED-5499-0C78E7082CDB}"/>
              </a:ext>
            </a:extLst>
          </p:cNvPr>
          <p:cNvSpPr txBox="1"/>
          <p:nvPr/>
        </p:nvSpPr>
        <p:spPr>
          <a:xfrm>
            <a:off x="2154134" y="3431823"/>
            <a:ext cx="8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i+1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9120F-7595-4B62-122C-E40BFFF81C2A}"/>
              </a:ext>
            </a:extLst>
          </p:cNvPr>
          <p:cNvSpPr txBox="1"/>
          <p:nvPr/>
        </p:nvSpPr>
        <p:spPr>
          <a:xfrm>
            <a:off x="1825654" y="3424669"/>
            <a:ext cx="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7034E-AC8E-3AB8-ED9B-64C7E66EA887}"/>
              </a:ext>
            </a:extLst>
          </p:cNvPr>
          <p:cNvSpPr txBox="1"/>
          <p:nvPr/>
        </p:nvSpPr>
        <p:spPr>
          <a:xfrm>
            <a:off x="4741748" y="1638893"/>
            <a:ext cx="2596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Von Neumann neighborhood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1CD1DF-7FE0-E73E-A13F-8439DD15C996}"/>
              </a:ext>
            </a:extLst>
          </p:cNvPr>
          <p:cNvGraphicFramePr>
            <a:graphicFrameLocks noGrp="1"/>
          </p:cNvGraphicFramePr>
          <p:nvPr/>
        </p:nvGraphicFramePr>
        <p:xfrm>
          <a:off x="4487658" y="2725600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7FF9BE-9941-44D4-9D50-20FC9C29D3DE}"/>
              </a:ext>
            </a:extLst>
          </p:cNvPr>
          <p:cNvGraphicFramePr>
            <a:graphicFrameLocks noGrp="1"/>
          </p:cNvGraphicFramePr>
          <p:nvPr/>
        </p:nvGraphicFramePr>
        <p:xfrm>
          <a:off x="8424297" y="2732732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30BE3-6DAA-D22D-AC2A-8A88C30A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25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796D59-49CB-305B-7F8D-F0230F533639}"/>
              </a:ext>
            </a:extLst>
          </p:cNvPr>
          <p:cNvSpPr/>
          <p:nvPr/>
        </p:nvSpPr>
        <p:spPr>
          <a:xfrm>
            <a:off x="8099750" y="1681213"/>
            <a:ext cx="3320562" cy="324560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4380904" y="254515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cs typeface="Times New Roman" panose="02020603050405020304" pitchFamily="18" charset="0"/>
              </a:rPr>
              <a:t>Neighborhood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C3151-4405-DBA0-94EA-ABC717DB2E90}"/>
              </a:ext>
            </a:extLst>
          </p:cNvPr>
          <p:cNvSpPr txBox="1"/>
          <p:nvPr/>
        </p:nvSpPr>
        <p:spPr>
          <a:xfrm>
            <a:off x="3610837" y="2725600"/>
            <a:ext cx="2261822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60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Defining the appropriate boundary conditions for cellular automata can be challenging, as the behavior at the edges can significantly impact the overall dynamics.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5C18-88EF-EFC2-500F-9AC254BC4A62}"/>
              </a:ext>
            </a:extLst>
          </p:cNvPr>
          <p:cNvSpPr txBox="1"/>
          <p:nvPr/>
        </p:nvSpPr>
        <p:spPr>
          <a:xfrm>
            <a:off x="8121016" y="2031308"/>
            <a:ext cx="330656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34"/>
              </a:lnSpc>
            </a:pPr>
            <a:r>
              <a:rPr lang="en-US" sz="2400" b="1" dirty="0">
                <a:solidFill>
                  <a:schemeClr val="bg1"/>
                </a:solidFill>
              </a:rPr>
              <a:t>Moore Neighborhood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C8911-17E2-E4C1-8C06-519234EDB636}"/>
              </a:ext>
            </a:extLst>
          </p:cNvPr>
          <p:cNvSpPr txBox="1"/>
          <p:nvPr/>
        </p:nvSpPr>
        <p:spPr>
          <a:xfrm>
            <a:off x="6206903" y="1681213"/>
            <a:ext cx="2261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34"/>
              </a:lnSpc>
            </a:pPr>
            <a:r>
              <a:rPr lang="en-US" sz="1600" b="1" dirty="0">
                <a:solidFill>
                  <a:schemeClr val="bg1"/>
                </a:solidFill>
                <a:ea typeface="Lora" pitchFamily="34" charset="-122"/>
                <a:cs typeface="Lora" pitchFamily="34" charset="-120"/>
              </a:rPr>
              <a:t>Unpredictability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0ED8-0E1B-C898-9B56-719F4AD534BA}"/>
              </a:ext>
            </a:extLst>
          </p:cNvPr>
          <p:cNvSpPr txBox="1"/>
          <p:nvPr/>
        </p:nvSpPr>
        <p:spPr>
          <a:xfrm>
            <a:off x="3575838" y="1681213"/>
            <a:ext cx="2261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34"/>
              </a:lnSpc>
            </a:pPr>
            <a:r>
              <a:rPr lang="en-US" sz="16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Boundary Conditions</a:t>
            </a:r>
            <a:endParaRPr lang="en-US" sz="1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B68EF-1DF8-EFA1-EEF9-BE833DEAA072}"/>
              </a:ext>
            </a:extLst>
          </p:cNvPr>
          <p:cNvSpPr txBox="1"/>
          <p:nvPr/>
        </p:nvSpPr>
        <p:spPr>
          <a:xfrm>
            <a:off x="1272550" y="2196738"/>
            <a:ext cx="214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1D-CA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7B38A0-6148-2B5A-3B2C-B90A7DEEE3FA}"/>
              </a:ext>
            </a:extLst>
          </p:cNvPr>
          <p:cNvGraphicFramePr>
            <a:graphicFrameLocks noGrp="1"/>
          </p:cNvGraphicFramePr>
          <p:nvPr/>
        </p:nvGraphicFramePr>
        <p:xfrm>
          <a:off x="694592" y="3045417"/>
          <a:ext cx="2512000" cy="461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400">
                  <a:extLst>
                    <a:ext uri="{9D8B030D-6E8A-4147-A177-3AD203B41FA5}">
                      <a16:colId xmlns:a16="http://schemas.microsoft.com/office/drawing/2014/main" val="869349697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59051546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421277132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1871235408"/>
                    </a:ext>
                  </a:extLst>
                </a:gridCol>
                <a:gridCol w="502400">
                  <a:extLst>
                    <a:ext uri="{9D8B030D-6E8A-4147-A177-3AD203B41FA5}">
                      <a16:colId xmlns:a16="http://schemas.microsoft.com/office/drawing/2014/main" val="3314105822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2874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8BE58B-7A77-93F7-8C21-F1719A199DA3}"/>
              </a:ext>
            </a:extLst>
          </p:cNvPr>
          <p:cNvSpPr txBox="1"/>
          <p:nvPr/>
        </p:nvSpPr>
        <p:spPr>
          <a:xfrm>
            <a:off x="1203306" y="3429000"/>
            <a:ext cx="58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i-1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A90B9-141D-36ED-5499-0C78E7082CDB}"/>
              </a:ext>
            </a:extLst>
          </p:cNvPr>
          <p:cNvSpPr txBox="1"/>
          <p:nvPr/>
        </p:nvSpPr>
        <p:spPr>
          <a:xfrm>
            <a:off x="2154134" y="3431823"/>
            <a:ext cx="8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i+1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9120F-7595-4B62-122C-E40BFFF81C2A}"/>
              </a:ext>
            </a:extLst>
          </p:cNvPr>
          <p:cNvSpPr txBox="1"/>
          <p:nvPr/>
        </p:nvSpPr>
        <p:spPr>
          <a:xfrm>
            <a:off x="1825654" y="3424669"/>
            <a:ext cx="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chemeClr val="bg1"/>
                </a:solidFill>
                <a:ea typeface="Lora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7034E-AC8E-3AB8-ED9B-64C7E66EA887}"/>
              </a:ext>
            </a:extLst>
          </p:cNvPr>
          <p:cNvSpPr txBox="1"/>
          <p:nvPr/>
        </p:nvSpPr>
        <p:spPr>
          <a:xfrm>
            <a:off x="4741748" y="1638893"/>
            <a:ext cx="2596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Lora" pitchFamily="34" charset="-122"/>
                <a:cs typeface="Times New Roman" panose="02020603050405020304" pitchFamily="18" charset="0"/>
              </a:rPr>
              <a:t>Von Neumann neighborhood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1CD1DF-7FE0-E73E-A13F-8439DD15C996}"/>
              </a:ext>
            </a:extLst>
          </p:cNvPr>
          <p:cNvGraphicFramePr>
            <a:graphicFrameLocks noGrp="1"/>
          </p:cNvGraphicFramePr>
          <p:nvPr/>
        </p:nvGraphicFramePr>
        <p:xfrm>
          <a:off x="4487658" y="2725600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7FF9BE-9941-44D4-9D50-20FC9C29D3DE}"/>
              </a:ext>
            </a:extLst>
          </p:cNvPr>
          <p:cNvGraphicFramePr>
            <a:graphicFrameLocks noGrp="1"/>
          </p:cNvGraphicFramePr>
          <p:nvPr/>
        </p:nvGraphicFramePr>
        <p:xfrm>
          <a:off x="8424297" y="2732732"/>
          <a:ext cx="2700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881924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276239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177672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38340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2931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98812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3167079-DAB2-0507-6B75-9935945C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73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8530F-2DCC-AD02-218E-E66AF0EFC838}"/>
              </a:ext>
            </a:extLst>
          </p:cNvPr>
          <p:cNvSpPr txBox="1"/>
          <p:nvPr/>
        </p:nvSpPr>
        <p:spPr>
          <a:xfrm>
            <a:off x="2729277" y="413239"/>
            <a:ext cx="673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Elementary Cellular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DC9E3-EB00-AA84-B910-BD36B774CEEA}"/>
                  </a:ext>
                </a:extLst>
              </p:cNvPr>
              <p:cNvSpPr txBox="1"/>
              <p:nvPr/>
            </p:nvSpPr>
            <p:spPr>
              <a:xfrm>
                <a:off x="1639031" y="1907930"/>
                <a:ext cx="8913938" cy="3419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1-Dimensional infinite lattice of cells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Two-states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Three neighborhood CA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The radius (r) of a cell is 1 and S = {0,1}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A cell is subjected to a function of f or local rule</a:t>
                </a:r>
                <a:r>
                  <a:rPr lang="en-IN" sz="2400" b="1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IN" sz="24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IN" sz="2400" b="1" i="0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sup>
                    </m:sSup>
                    <m:r>
                      <a:rPr lang="en-IN" sz="2400" b="1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IN" sz="2400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1" i="0" dirty="0">
                        <a:latin typeface="Cambria Math" panose="02040503050406030204" pitchFamily="18" charset="0"/>
                      </a:rPr>
                      <m:t>𝟐𝟓𝟔</m:t>
                    </m:r>
                  </m:oMath>
                </a14:m>
                <a:r>
                  <a:rPr lang="en-IN" sz="2400" b="1" dirty="0"/>
                  <a:t>  </a:t>
                </a:r>
                <a:r>
                  <a:rPr lang="en-IN" sz="2400" dirty="0"/>
                  <a:t>possible rules for ECAs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DC9E3-EB00-AA84-B910-BD36B774C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31" y="1907930"/>
                <a:ext cx="8913938" cy="3419141"/>
              </a:xfrm>
              <a:prstGeom prst="rect">
                <a:avLst/>
              </a:prstGeom>
              <a:blipFill>
                <a:blip r:embed="rId2"/>
                <a:stretch>
                  <a:fillRect l="-958" b="-3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3CFB8-F051-08FA-4731-B6A009CF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8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8530F-2DCC-AD02-218E-E66AF0EFC838}"/>
              </a:ext>
            </a:extLst>
          </p:cNvPr>
          <p:cNvSpPr txBox="1"/>
          <p:nvPr/>
        </p:nvSpPr>
        <p:spPr>
          <a:xfrm>
            <a:off x="2729277" y="413239"/>
            <a:ext cx="673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Elementary Cellular Automata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025632-6014-9A9E-62C1-1F96FD45A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88047"/>
              </p:ext>
            </p:extLst>
          </p:nvPr>
        </p:nvGraphicFramePr>
        <p:xfrm>
          <a:off x="1564055" y="1840814"/>
          <a:ext cx="9063890" cy="2165188"/>
        </p:xfrm>
        <a:graphic>
          <a:graphicData uri="http://schemas.openxmlformats.org/drawingml/2006/table">
            <a:tbl>
              <a:tblPr firstCol="1" lastCol="1" bandRow="1">
                <a:tableStyleId>{5C22544A-7EE6-4342-B048-85BDC9FD1C3A}</a:tableStyleId>
              </a:tblPr>
              <a:tblGrid>
                <a:gridCol w="906389">
                  <a:extLst>
                    <a:ext uri="{9D8B030D-6E8A-4147-A177-3AD203B41FA5}">
                      <a16:colId xmlns:a16="http://schemas.microsoft.com/office/drawing/2014/main" val="2826748190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947097583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3515366678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3051774492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3494889287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1667262957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4041681504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1801844596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2785251804"/>
                    </a:ext>
                  </a:extLst>
                </a:gridCol>
                <a:gridCol w="906389">
                  <a:extLst>
                    <a:ext uri="{9D8B030D-6E8A-4147-A177-3AD203B41FA5}">
                      <a16:colId xmlns:a16="http://schemas.microsoft.com/office/drawing/2014/main" val="1406209137"/>
                    </a:ext>
                  </a:extLst>
                </a:gridCol>
              </a:tblGrid>
              <a:tr h="53571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RULE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24117"/>
                  </a:ext>
                </a:extLst>
              </a:tr>
              <a:tr h="54315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123706"/>
                  </a:ext>
                </a:extLst>
              </a:tr>
              <a:tr h="54315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90392"/>
                  </a:ext>
                </a:extLst>
              </a:tr>
              <a:tr h="543157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999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993129-74A7-D103-DD21-1C63AE8F72B2}"/>
                  </a:ext>
                </a:extLst>
              </p:cNvPr>
              <p:cNvSpPr txBox="1"/>
              <p:nvPr/>
            </p:nvSpPr>
            <p:spPr>
              <a:xfrm>
                <a:off x="1749613" y="2923408"/>
                <a:ext cx="677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3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993129-74A7-D103-DD21-1C63AE8F7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13" y="2923408"/>
                <a:ext cx="67706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6E1F4A5-720B-15D9-EE50-64FDD19B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04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3F27FD2-993E-A4B8-69C3-6F8E9280B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7156" b="4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685DF1F-6C8E-8873-13C4-777DF72FA71A}"/>
              </a:ext>
            </a:extLst>
          </p:cNvPr>
          <p:cNvSpPr/>
          <p:nvPr/>
        </p:nvSpPr>
        <p:spPr>
          <a:xfrm>
            <a:off x="692846" y="2324912"/>
            <a:ext cx="10806308" cy="4247059"/>
          </a:xfrm>
          <a:prstGeom prst="round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E04F1DBD-D7C2-2BC9-F052-D71921E65358}"/>
              </a:ext>
            </a:extLst>
          </p:cNvPr>
          <p:cNvSpPr/>
          <p:nvPr/>
        </p:nvSpPr>
        <p:spPr>
          <a:xfrm>
            <a:off x="4166682" y="2420971"/>
            <a:ext cx="36349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ea typeface="Lora" pitchFamily="34" charset="-122"/>
                <a:cs typeface="Lora" pitchFamily="34" charset="-120"/>
              </a:rPr>
              <a:t>The Game of Life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3E763DD-B1E8-5D68-D3F2-717F6932D842}"/>
              </a:ext>
            </a:extLst>
          </p:cNvPr>
          <p:cNvSpPr/>
          <p:nvPr/>
        </p:nvSpPr>
        <p:spPr>
          <a:xfrm>
            <a:off x="1377949" y="3905776"/>
            <a:ext cx="101212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a typeface="Source Sans Pro" pitchFamily="34" charset="-122"/>
                <a:cs typeface="Source Sans Pro" pitchFamily="34" charset="-120"/>
              </a:rPr>
              <a:t>The Game of Life is a classic cellular automaton created by mathematician John Conway in 1970. It simulates the birth, life, and death of cells on a two-dimensional grid, based on a simple set of rules.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C8C62-7749-27F6-CC99-8EA1CDC6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71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3F27FD2-993E-A4B8-69C3-6F8E9280B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7156" b="4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685DF1F-6C8E-8873-13C4-777DF72FA71A}"/>
              </a:ext>
            </a:extLst>
          </p:cNvPr>
          <p:cNvSpPr/>
          <p:nvPr/>
        </p:nvSpPr>
        <p:spPr>
          <a:xfrm>
            <a:off x="692846" y="286033"/>
            <a:ext cx="10806308" cy="6185107"/>
          </a:xfrm>
          <a:prstGeom prst="round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E04F1DBD-D7C2-2BC9-F052-D71921E65358}"/>
              </a:ext>
            </a:extLst>
          </p:cNvPr>
          <p:cNvSpPr/>
          <p:nvPr/>
        </p:nvSpPr>
        <p:spPr>
          <a:xfrm>
            <a:off x="3273234" y="347407"/>
            <a:ext cx="56455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ea typeface="Lora" pitchFamily="34" charset="-122"/>
                <a:cs typeface="Lora" pitchFamily="34" charset="-120"/>
              </a:rPr>
              <a:t>Rules: The Game of Life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3E763DD-B1E8-5D68-D3F2-717F6932D842}"/>
              </a:ext>
            </a:extLst>
          </p:cNvPr>
          <p:cNvSpPr/>
          <p:nvPr/>
        </p:nvSpPr>
        <p:spPr>
          <a:xfrm>
            <a:off x="1377949" y="1652954"/>
            <a:ext cx="9770699" cy="4510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Birth:</a:t>
            </a:r>
          </a:p>
          <a:p>
            <a:pPr marL="800100" lvl="1" indent="-342900">
              <a:lnSpc>
                <a:spcPts val="2799"/>
              </a:lnSpc>
              <a:buFont typeface="+mj-lt"/>
              <a:buAutoNum type="alphaL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Exactly 3 neighbor cells are live.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Death: </a:t>
            </a:r>
          </a:p>
          <a:p>
            <a:pPr marL="800100" lvl="1" indent="-342900">
              <a:lnSpc>
                <a:spcPts val="2799"/>
              </a:lnSpc>
              <a:buFont typeface="+mj-lt"/>
              <a:buAutoNum type="alphaL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Overcrowding: If live neighbor cells are greater than 3 cells.</a:t>
            </a:r>
          </a:p>
          <a:p>
            <a:pPr marL="800100" lvl="1" indent="-342900">
              <a:lnSpc>
                <a:spcPts val="2799"/>
              </a:lnSpc>
              <a:buFont typeface="+mj-lt"/>
              <a:buAutoNum type="alphaL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Exposure: Either 0(no neighbor) or 1 cells are live. </a:t>
            </a:r>
          </a:p>
          <a:p>
            <a:pPr marL="800100" lvl="1" indent="-342900">
              <a:lnSpc>
                <a:spcPts val="2799"/>
              </a:lnSpc>
              <a:buFont typeface="+mj-lt"/>
              <a:buAutoNum type="alphaLcPeriod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Survival:</a:t>
            </a:r>
          </a:p>
          <a:p>
            <a:pPr marL="800100" lvl="1" indent="-342900">
              <a:lnSpc>
                <a:spcPts val="2799"/>
              </a:lnSpc>
              <a:buFont typeface="+mj-lt"/>
              <a:buAutoNum type="alphaL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Either 2 or 3 neighbor cells are live.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12746-8915-F8E5-A053-E6AC1476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97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 of lif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ADB5EA8-F3DD-3B3C-6D8E-D849ADC20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91" y="153865"/>
            <a:ext cx="11644923" cy="65502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CD856-512C-214F-6788-E8125754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156B36-94AB-F4B7-B238-BE53167DD5AB}"/>
              </a:ext>
            </a:extLst>
          </p:cNvPr>
          <p:cNvSpPr txBox="1"/>
          <p:nvPr/>
        </p:nvSpPr>
        <p:spPr>
          <a:xfrm>
            <a:off x="2127373" y="1811025"/>
            <a:ext cx="6097464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cs typeface="Times New Roman" panose="02020603050405020304" pitchFamily="18" charset="0"/>
              </a:rPr>
              <a:t>Survey on Cellular Automata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cs typeface="Times New Roman" panose="02020603050405020304" pitchFamily="18" charset="0"/>
              </a:rPr>
              <a:t>CA on Cayley 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The Future Work and Discussion</a:t>
            </a:r>
            <a:endParaRPr lang="en-IN" sz="28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cs typeface="Times New Roman" panose="02020603050405020304" pitchFamily="18" charset="0"/>
              </a:rPr>
              <a:t>References</a:t>
            </a:r>
          </a:p>
          <a:p>
            <a:pPr algn="l">
              <a:lnSpc>
                <a:spcPct val="150000"/>
              </a:lnSpc>
            </a:pPr>
            <a:endParaRPr lang="en-IN" sz="2800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27B3-596B-05CA-B960-EC4745BF7798}"/>
              </a:ext>
            </a:extLst>
          </p:cNvPr>
          <p:cNvSpPr txBox="1"/>
          <p:nvPr/>
        </p:nvSpPr>
        <p:spPr>
          <a:xfrm>
            <a:off x="5176105" y="263771"/>
            <a:ext cx="183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IN" sz="3200" dirty="0"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46397-661C-FE0E-ABFF-8CE475B6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61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DC28C-EC9A-38F6-8AEF-BB5FF759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166D1-A3FE-E564-0806-AB4EF32A8378}"/>
                  </a:ext>
                </a:extLst>
              </p:cNvPr>
              <p:cNvSpPr txBox="1"/>
              <p:nvPr/>
            </p:nvSpPr>
            <p:spPr>
              <a:xfrm>
                <a:off x="167052" y="1163317"/>
                <a:ext cx="7789985" cy="4196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1-gul-regular"/>
                  </a:rPr>
                  <a:t>A </a:t>
                </a:r>
                <a:r>
                  <a:rPr lang="en-US" sz="2400" b="0" i="0" u="none" strike="noStrike" baseline="0" dirty="0">
                    <a:latin typeface="t1-gul-regular"/>
                  </a:rPr>
                  <a:t>Cayley Tree is simple connected undirected graphs </a:t>
                </a:r>
                <a:r>
                  <a:rPr lang="en-US" sz="2400" b="0" i="0" u="none" strike="noStrike" baseline="0" dirty="0">
                    <a:latin typeface="t1-gul-regular-italic"/>
                  </a:rPr>
                  <a:t>G </a:t>
                </a:r>
                <a:r>
                  <a:rPr lang="en-US" sz="2400" b="0" i="0" u="none" strike="noStrike" baseline="0" dirty="0">
                    <a:latin typeface="MTSYN"/>
                  </a:rPr>
                  <a:t>= </a:t>
                </a:r>
                <a:r>
                  <a:rPr lang="en-US" sz="2400" b="0" i="0" u="none" strike="noStrike" baseline="0" dirty="0">
                    <a:latin typeface="RMTMI"/>
                  </a:rPr>
                  <a:t>(</a:t>
                </a:r>
                <a:r>
                  <a:rPr lang="en-US" sz="2400" b="0" i="0" u="none" strike="noStrike" baseline="0" dirty="0">
                    <a:latin typeface="t1-gul-regular-italic"/>
                  </a:rPr>
                  <a:t>V</a:t>
                </a:r>
                <a:r>
                  <a:rPr lang="en-US" sz="2400" b="0" i="0" u="none" strike="noStrike" baseline="0" dirty="0">
                    <a:latin typeface="RMTMI"/>
                  </a:rPr>
                  <a:t>, </a:t>
                </a:r>
                <a:r>
                  <a:rPr lang="en-US" sz="2400" b="0" i="0" u="none" strike="noStrike" baseline="0" dirty="0">
                    <a:latin typeface="t1-gul-regular-italic"/>
                  </a:rPr>
                  <a:t>E</a:t>
                </a:r>
                <a:r>
                  <a:rPr lang="en-US" sz="2400" b="0" i="0" u="none" strike="noStrike" baseline="0" dirty="0">
                    <a:latin typeface="RMTMI"/>
                  </a:rPr>
                  <a:t>) </a:t>
                </a:r>
                <a:r>
                  <a:rPr lang="en-US" sz="2400" b="0" i="0" u="none" strike="noStrike" baseline="0" dirty="0">
                    <a:latin typeface="t1-gul-regular"/>
                  </a:rPr>
                  <a:t>(</a:t>
                </a:r>
                <a:r>
                  <a:rPr lang="en-US" sz="2400" b="0" i="0" u="none" strike="noStrike" baseline="0" dirty="0">
                    <a:latin typeface="t1-gul-regular-italic"/>
                  </a:rPr>
                  <a:t>V </a:t>
                </a:r>
                <a:r>
                  <a:rPr lang="en-US" sz="2400" b="0" i="0" u="none" strike="noStrike" baseline="0" dirty="0">
                    <a:latin typeface="t1-gul-regular"/>
                  </a:rPr>
                  <a:t>set of vertices, </a:t>
                </a:r>
                <a:r>
                  <a:rPr lang="en-US" sz="2400" b="0" i="0" u="none" strike="noStrike" baseline="0" dirty="0">
                    <a:latin typeface="t1-gul-regular-italic"/>
                  </a:rPr>
                  <a:t>E </a:t>
                </a:r>
                <a:r>
                  <a:rPr lang="en-US" sz="2400" b="0" i="0" u="none" strike="noStrike" baseline="0" dirty="0">
                    <a:latin typeface="t1-gul-regular"/>
                  </a:rPr>
                  <a:t>set of edges). </a:t>
                </a:r>
                <a:endParaRPr lang="en-US" sz="2000" b="0" i="0" u="none" strike="noStrike" baseline="0" dirty="0">
                  <a:latin typeface="+mj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1" i="0" u="none" strike="noStrike" baseline="0" dirty="0">
                    <a:latin typeface="+mj-lt"/>
                  </a:rPr>
                  <a:t>prototypes of graphs</a:t>
                </a:r>
                <a:r>
                  <a:rPr lang="en-IN" sz="1800" b="1" i="0" u="none" strike="noStrike" baseline="0" dirty="0">
                    <a:latin typeface="t1-gul-regular"/>
                  </a:rPr>
                  <a:t>,</a:t>
                </a:r>
                <a:r>
                  <a:rPr lang="en-US" sz="2400" dirty="0">
                    <a:latin typeface="t1-gul-regular"/>
                  </a:rPr>
                  <a:t> n</a:t>
                </a:r>
                <a:r>
                  <a:rPr lang="en-US" sz="2400" b="0" i="0" u="none" strike="noStrike" baseline="0" dirty="0">
                    <a:latin typeface="t1-gul-regular"/>
                  </a:rPr>
                  <a:t>o cycles (a cycle is a closed path of different edges), </a:t>
                </a:r>
                <a:r>
                  <a:rPr lang="en-US" sz="2400" b="0" i="0" u="none" strike="noStrike" baseline="0" dirty="0">
                    <a:latin typeface="t1-gul-regular-italic"/>
                  </a:rPr>
                  <a:t>i.e.</a:t>
                </a:r>
                <a:r>
                  <a:rPr lang="en-US" sz="2400" b="0" i="0" u="none" strike="noStrike" baseline="0" dirty="0">
                    <a:latin typeface="t1-gul-regular"/>
                  </a:rPr>
                  <a:t>, they are trees.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/>
                  <a:t>The Cayley tree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u="none" strike="noStrike" baseline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u="none" strike="noStrike" baseline="0" smtClean="0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a:rPr lang="en-US" sz="2000" b="1" i="0" u="none" strike="noStrike" baseline="0" smtClean="0"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en-US" sz="2000" b="1" i="0" u="none" strike="noStrike" baseline="0" dirty="0"/>
                  <a:t> </a:t>
                </a:r>
                <a:r>
                  <a:rPr lang="en-US" sz="2000" b="0" i="0" u="none" strike="noStrike" baseline="0" dirty="0"/>
                  <a:t>of order k ≥ 1 is an infinite tree, i.e., a graph without cycles, from each vertex of which exactly k+1 edges issue.</a:t>
                </a:r>
              </a:p>
              <a:p>
                <a:pPr algn="l">
                  <a:lnSpc>
                    <a:spcPct val="150000"/>
                  </a:lnSpc>
                </a:pPr>
                <a:endParaRPr lang="en-IN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166D1-A3FE-E564-0806-AB4EF32A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52" y="1163317"/>
                <a:ext cx="7789985" cy="4196085"/>
              </a:xfrm>
              <a:prstGeom prst="rect">
                <a:avLst/>
              </a:prstGeom>
              <a:blipFill>
                <a:blip r:embed="rId2"/>
                <a:stretch>
                  <a:fillRect l="-10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95CD4C-CA7B-CCEE-C8D9-98F1D9C1F111}"/>
              </a:ext>
            </a:extLst>
          </p:cNvPr>
          <p:cNvSpPr txBox="1"/>
          <p:nvPr/>
        </p:nvSpPr>
        <p:spPr>
          <a:xfrm>
            <a:off x="4396153" y="360486"/>
            <a:ext cx="339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dirty="0"/>
              <a:t>Cayley Tree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7C9B6-4BC0-EA6A-F495-4D638C11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7657" y="1006817"/>
            <a:ext cx="4509086" cy="450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EFEE2-0E6C-8FB6-CF91-3F6760A2B8BC}"/>
              </a:ext>
            </a:extLst>
          </p:cNvPr>
          <p:cNvSpPr txBox="1"/>
          <p:nvPr/>
        </p:nvSpPr>
        <p:spPr>
          <a:xfrm>
            <a:off x="6827961" y="5528017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Figure : Cayley Tree</a:t>
            </a:r>
          </a:p>
          <a:p>
            <a:r>
              <a:rPr lang="en-IN" dirty="0"/>
              <a:t>	(https://en.wikipedia.org/wiki/Bethe_lattice)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295724-FF5F-DE32-2434-5A34362E2018}"/>
                  </a:ext>
                </a:extLst>
              </p:cNvPr>
              <p:cNvSpPr txBox="1"/>
              <p:nvPr/>
            </p:nvSpPr>
            <p:spPr>
              <a:xfrm>
                <a:off x="290054" y="5279354"/>
                <a:ext cx="7543980" cy="981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V = 1+d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2800" b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</m:ctrlPr>
                      </m:naryPr>
                      <m:sub>
                        <m:r>
                          <a:rPr lang="en-IN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𝒊</m:t>
                        </m:r>
                        <m:r>
                          <a:rPr lang="en-IN" sz="2800" b="1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=</m:t>
                        </m:r>
                        <m:r>
                          <a:rPr lang="en-IN" sz="2800" b="1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𝟎</m:t>
                        </m:r>
                      </m:sub>
                      <m:sup>
                        <m:r>
                          <a:rPr lang="en-IN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𝒏</m:t>
                        </m:r>
                        <m:r>
                          <a:rPr lang="en-IN" sz="2800" b="1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−</m:t>
                        </m:r>
                        <m:r>
                          <a:rPr lang="en-IN" sz="2800" b="1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rPr>
                          <m:t>𝟏</m:t>
                        </m:r>
                      </m:sup>
                      <m:e>
                        <m:sSup>
                          <m:sSupPr>
                            <m:ctrlPr>
                              <a:rPr lang="en-IN" sz="28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rPr>
                                </m:ctrlPr>
                              </m:dPr>
                              <m:e>
                                <m:r>
                                  <a:rPr lang="en-IN" sz="28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rPr>
                                  <m:t>𝒅</m:t>
                                </m:r>
                                <m:r>
                                  <a:rPr lang="en-IN" sz="2800" b="1" i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rPr>
                                  <m:t>−</m:t>
                                </m:r>
                                <m:r>
                                  <a:rPr lang="en-IN" sz="2800" b="1" i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IN" sz="28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</a:rPr>
                              <m:t>𝒊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2400" dirty="0"/>
                  <a:t> ; d is degree of each vertex , n is number of generations or levels in the tree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295724-FF5F-DE32-2434-5A34362E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4" y="5279354"/>
                <a:ext cx="7543980" cy="981359"/>
              </a:xfrm>
              <a:prstGeom prst="rect">
                <a:avLst/>
              </a:prstGeom>
              <a:blipFill>
                <a:blip r:embed="rId5"/>
                <a:stretch>
                  <a:fillRect l="-2910" t="-621" r="-1536" b="-18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9BF8CE-62F5-234D-81C5-6BD0C5CE955C}"/>
              </a:ext>
            </a:extLst>
          </p:cNvPr>
          <p:cNvSpPr txBox="1"/>
          <p:nvPr/>
        </p:nvSpPr>
        <p:spPr>
          <a:xfrm>
            <a:off x="154089" y="4878344"/>
            <a:ext cx="64756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7F7F7"/>
                </a:highlight>
              </a:rPr>
              <a:t> 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7F7F7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number of vertices in a Cayley tree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9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DC28C-EC9A-38F6-8AEF-BB5FF759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5CD4C-CA7B-CCEE-C8D9-98F1D9C1F111}"/>
              </a:ext>
            </a:extLst>
          </p:cNvPr>
          <p:cNvSpPr txBox="1"/>
          <p:nvPr/>
        </p:nvSpPr>
        <p:spPr>
          <a:xfrm>
            <a:off x="3066317" y="136523"/>
            <a:ext cx="60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dirty="0"/>
              <a:t>Finite CA on Cayley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0A73D4-1E13-E0A5-EDA1-C5090A5E98B5}"/>
                  </a:ext>
                </a:extLst>
              </p:cNvPr>
              <p:cNvSpPr txBox="1"/>
              <p:nvPr/>
            </p:nvSpPr>
            <p:spPr>
              <a:xfrm>
                <a:off x="908647" y="1319967"/>
                <a:ext cx="10374704" cy="282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en-IN" sz="2000" dirty="0"/>
                  <a:t>  = (V, L, </a:t>
                </a:r>
                <a:r>
                  <a:rPr lang="en-IN" sz="2000" dirty="0" err="1"/>
                  <a:t>i</a:t>
                </a:r>
                <a:r>
                  <a:rPr lang="en-IN" sz="2000" dirty="0"/>
                  <a:t>) ; V </a:t>
                </a:r>
                <a:r>
                  <a:rPr lang="en-US" sz="2000" b="0" i="0" u="none" strike="noStrike" baseline="0" dirty="0"/>
                  <a:t> is the set of vertices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u="none" strike="noStrike" baseline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u="none" strike="noStrike" baseline="0" smtClean="0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a:rPr lang="en-US" sz="2000" b="1" i="0" u="none" strike="noStrike" baseline="0" smtClean="0"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en-US" sz="2000" b="0" i="0" u="none" strike="noStrike" baseline="0" dirty="0"/>
                  <a:t>, L is the set of edges of</a:t>
                </a:r>
                <a:r>
                  <a:rPr lang="en-US" sz="2000" b="0" i="0" u="none" strike="noStrik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en-US" sz="2000" b="0" i="0" u="none" strike="noStrike" baseline="0" dirty="0"/>
                  <a:t> and i is the incidence function </a:t>
                </a:r>
                <a:r>
                  <a:rPr lang="en-IN" sz="2000" b="0" i="0" u="none" strike="noStrike" baseline="0" dirty="0"/>
                  <a:t>associating each edge.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b="0" i="0" u="none" strike="noStrike" baseline="0" dirty="0" err="1"/>
                  <a:t>i</a:t>
                </a:r>
                <a:r>
                  <a:rPr lang="en-IN" sz="2000" b="0" i="0" u="none" strike="noStrike" baseline="0" dirty="0"/>
                  <a:t>(ℓ) = {x, y}, ℓ</a:t>
                </a:r>
                <a14:m>
                  <m:oMath xmlns:m="http://schemas.openxmlformats.org/officeDocument/2006/math">
                    <m:r>
                      <a:rPr lang="en-IN" sz="2000" b="0" i="0" u="none" strike="noStrike" baseline="0" smtClean="0">
                        <a:latin typeface="Cambria Math" panose="02040503050406030204" pitchFamily="18" charset="0"/>
                      </a:rPr>
                      <m:t> ∈ </m:t>
                    </m:r>
                  </m:oMath>
                </a14:m>
                <a:r>
                  <a:rPr lang="en-IN" sz="2000" b="0" i="0" u="none" strike="noStrike" baseline="0" dirty="0"/>
                  <a:t>L ; </a:t>
                </a:r>
                <a:r>
                  <a:rPr lang="en-US" sz="2000" b="0" i="0" u="none" strike="noStrike" baseline="0" dirty="0"/>
                  <a:t>then x and y are called the nearest neighboring vertices and we write ℓ =&lt; x, y &gt;.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/>
                  <a:t>A configuration σ on V is defined as a function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 dirty="0"/>
                  <a:t>     </a:t>
                </a:r>
                <a:r>
                  <a:rPr lang="en-US" sz="2000" b="0" i="0" u="none" strike="noStrike" baseline="0" dirty="0"/>
                  <a:t>x ∈ V → σ(x) ∈</a:t>
                </a:r>
                <a:r>
                  <a:rPr lang="en-US" sz="2000" b="0" i="0" u="none" strike="noStrik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IN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000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IN" sz="2000" dirty="0"/>
                  <a:t>={</a:t>
                </a:r>
                <a:r>
                  <a:rPr lang="en-US" dirty="0"/>
                  <a:t>0, 1, . . . , p − 1} (p ≥ 2)  be the  	field of the prime numbers modulo p.</a:t>
                </a:r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0A73D4-1E13-E0A5-EDA1-C5090A5E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47" y="1319967"/>
                <a:ext cx="10374704" cy="2822824"/>
              </a:xfrm>
              <a:prstGeom prst="rect">
                <a:avLst/>
              </a:prstGeom>
              <a:blipFill>
                <a:blip r:embed="rId2"/>
                <a:stretch>
                  <a:fillRect l="-529" r="-118" b="-3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92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4FEB5-3A2C-AE28-0215-E5469CC0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4C78E-A235-63EF-785B-0F4C061C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0" y="1000145"/>
            <a:ext cx="5584330" cy="5163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E72BC-F928-D1E4-B1BE-A43B5A20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97" y="1552313"/>
            <a:ext cx="4353533" cy="3753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C1634-AF69-F0CF-C37C-5FFF43537CF0}"/>
              </a:ext>
            </a:extLst>
          </p:cNvPr>
          <p:cNvSpPr txBox="1"/>
          <p:nvPr/>
        </p:nvSpPr>
        <p:spPr>
          <a:xfrm>
            <a:off x="3777096" y="209260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CT of Order 2, level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608589-5B8E-1807-D50B-ECDA2682C3F2}"/>
                  </a:ext>
                </a:extLst>
              </p:cNvPr>
              <p:cNvSpPr txBox="1"/>
              <p:nvPr/>
            </p:nvSpPr>
            <p:spPr>
              <a:xfrm>
                <a:off x="5800726" y="5303743"/>
                <a:ext cx="6097464" cy="10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i="0" u="none" strike="noStrike" baseline="0" dirty="0"/>
                  <a:t>Cayley tree of order two with levels 3 and the nearest neighborhood which comprises three cells which surround the center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N" sz="20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…..</m:t>
                            </m:r>
                          </m:sub>
                        </m:sSub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608589-5B8E-1807-D50B-ECDA2682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6" y="5303743"/>
                <a:ext cx="6097464" cy="1054071"/>
              </a:xfrm>
              <a:prstGeom prst="rect">
                <a:avLst/>
              </a:prstGeom>
              <a:blipFill>
                <a:blip r:embed="rId4"/>
                <a:stretch>
                  <a:fillRect l="-1100" t="-2312" b="-5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97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4FEB5-3A2C-AE28-0215-E5469CC0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23</a:t>
            </a:fld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C034C4-F5C8-90FA-FC13-4ADF21CDCBD0}"/>
              </a:ext>
            </a:extLst>
          </p:cNvPr>
          <p:cNvGrpSpPr/>
          <p:nvPr/>
        </p:nvGrpSpPr>
        <p:grpSpPr>
          <a:xfrm>
            <a:off x="5638800" y="2165508"/>
            <a:ext cx="6412524" cy="3862549"/>
            <a:chOff x="511670" y="1000145"/>
            <a:chExt cx="11168660" cy="5163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F4C78E-A235-63EF-785B-0F4C061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670" y="1000145"/>
              <a:ext cx="5584330" cy="51632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6E72BC-F928-D1E4-B1BE-A43B5A20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797" y="1552313"/>
              <a:ext cx="4353533" cy="375337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FC1634-AF69-F0CF-C37C-5FFF43537CF0}"/>
              </a:ext>
            </a:extLst>
          </p:cNvPr>
          <p:cNvSpPr txBox="1"/>
          <p:nvPr/>
        </p:nvSpPr>
        <p:spPr>
          <a:xfrm>
            <a:off x="3777096" y="209260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CT of Order 2, level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A60A7-F5B3-75DE-B2ED-1DC5C2E3DF60}"/>
                  </a:ext>
                </a:extLst>
              </p:cNvPr>
              <p:cNvSpPr txBox="1"/>
              <p:nvPr/>
            </p:nvSpPr>
            <p:spPr>
              <a:xfrm>
                <a:off x="140676" y="1060368"/>
                <a:ext cx="11412416" cy="170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u="none" strike="noStrike" baseline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0" u="none" strike="noStrike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u="none" strike="noStrike" baseline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 b="0" i="0" u="none" strike="noStrike" baseline="0" smtClean="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 b="0" i="0" u="none" strike="noStrike" baseline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0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0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2400" b="0" i="0" u="none" strike="noStrike" baseline="0" dirty="0">
                    <a:latin typeface="CMR12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0" i="0" u="none" strike="noStrike" baseline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2400" b="0" i="0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0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i="0" u="none" strike="noStrike" baseline="0" dirty="0">
                  <a:latin typeface="CMR12"/>
                </a:endParaRPr>
              </a:p>
              <a:p>
                <a:r>
                  <a:rPr lang="en-US" sz="2400" dirty="0">
                    <a:latin typeface="CMR12"/>
                  </a:rPr>
                  <a:t>           =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b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m:rPr>
                        <m:nor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z="2400" dirty="0">
                        <a:latin typeface="CMR12"/>
                      </a:rPr>
                      <m:t>c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…ⅈ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b="0" i="0" u="none" strike="noStrike" baseline="0" dirty="0">
                    <a:latin typeface="CMR12"/>
                  </a:rPr>
                  <a:t> (mod p)</a:t>
                </a:r>
              </a:p>
              <a:p>
                <a:endParaRPr lang="en-US" sz="2400" dirty="0">
                  <a:latin typeface="CMR12"/>
                </a:endParaRPr>
              </a:p>
              <a:p>
                <a:endParaRPr lang="en-US" sz="2400" b="0" i="0" u="none" strike="noStrike" baseline="0" dirty="0">
                  <a:latin typeface="CMR1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A60A7-F5B3-75DE-B2ED-1DC5C2E3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1060368"/>
                <a:ext cx="11412416" cy="1700850"/>
              </a:xfrm>
              <a:prstGeom prst="rect">
                <a:avLst/>
              </a:prstGeom>
              <a:blipFill>
                <a:blip r:embed="rId4"/>
                <a:stretch>
                  <a:fillRect t="-14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5B3E4-A9D3-F230-A4A3-AD9399BAEE7E}"/>
                  </a:ext>
                </a:extLst>
              </p:cNvPr>
              <p:cNvSpPr txBox="1"/>
              <p:nvPr/>
            </p:nvSpPr>
            <p:spPr>
              <a:xfrm>
                <a:off x="140676" y="2165508"/>
                <a:ext cx="6097464" cy="1659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000" i="1" dirty="0"/>
                  <a:t>For state 0</a:t>
                </a:r>
                <a:endParaRPr lang="en-IN" sz="2000" b="0" i="1" u="none" strike="noStrike" baseline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u="none" strike="noStrike" baseline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u="none" strike="noStrike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0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2000" b="0" i="0" u="none" strike="noStrike" baseline="0" dirty="0"/>
                  <a:t> = </a:t>
                </a:r>
                <a14:m>
                  <m:oMath xmlns:m="http://schemas.openxmlformats.org/officeDocument/2006/math">
                    <m:r>
                      <a:rPr lang="en-US" sz="2000" b="0" i="0" u="none" strike="noStrike" baseline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2000" b="0" i="0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b="0" i="0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i="0" u="none" strike="noStrike" baseline="0" dirty="0"/>
              </a:p>
              <a:p>
                <a:r>
                  <a:rPr lang="en-US" sz="2000" dirty="0"/>
                  <a:t>           =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b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m:rPr>
                        <m:nor/>
                      </m:rPr>
                      <a:rPr lang="en-IN" sz="2000" b="0" i="0" smtClean="0"/>
                      <m:t> + </m:t>
                    </m:r>
                    <m:r>
                      <m:rPr>
                        <m:nor/>
                      </m:rPr>
                      <a:rPr lang="en-US" sz="2000" dirty="0"/>
                      <m:t>c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000" b="0" i="0" u="none" strike="noStrike" baseline="0" dirty="0"/>
                  <a:t> (mod p)</a:t>
                </a:r>
              </a:p>
              <a:p>
                <a:endParaRPr lang="en-US" sz="2000" dirty="0"/>
              </a:p>
              <a:p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5B3E4-A9D3-F230-A4A3-AD9399BA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2165508"/>
                <a:ext cx="6097464" cy="1659942"/>
              </a:xfrm>
              <a:prstGeom prst="rect">
                <a:avLst/>
              </a:prstGeom>
              <a:blipFill>
                <a:blip r:embed="rId5"/>
                <a:stretch>
                  <a:fillRect l="-1000" t="-1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6F22B4-BBAC-0844-A82B-ED2089B4C609}"/>
                  </a:ext>
                </a:extLst>
              </p:cNvPr>
              <p:cNvSpPr txBox="1"/>
              <p:nvPr/>
            </p:nvSpPr>
            <p:spPr>
              <a:xfrm>
                <a:off x="140676" y="4610558"/>
                <a:ext cx="6097464" cy="1551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i="0" u="none" strike="noStrike" baseline="0" dirty="0"/>
                  <a:t>cellular automaton (CA) generated by the rules (1) and (2)</a:t>
                </a:r>
                <a:endParaRPr lang="en-US" sz="2000" b="1" i="0" u="none" strike="noStrike" baseline="0" dirty="0">
                  <a:solidFill>
                    <a:schemeClr val="tx1"/>
                  </a:solidFill>
                </a:endParaRPr>
              </a:p>
              <a:p>
                <a:endParaRPr lang="en-US" sz="24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u="none" strike="noStrike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sz="2400" b="1" i="0" u="none" strike="noStrike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  <m:r>
                      <a:rPr lang="en-US" sz="2400" b="1" i="0" u="none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sz="2400" b="1" i="1" u="none" strike="noStrike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0" u="none" strike="noStrike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1" i="0" u="none" strike="noStrike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sub>
                      <m:sup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p>
                            <m:r>
                              <a:rPr lang="en-I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sz="2400" b="1" i="0" u="none" strike="noStrike" baseline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p>
                            <m:r>
                              <a:rPr lang="en-I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bSup>
                  </m:oMath>
                </a14:m>
                <a:endParaRPr lang="en-US" sz="2400" b="1" i="0" u="none" strike="noStrike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6F22B4-BBAC-0844-A82B-ED2089B4C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4610558"/>
                <a:ext cx="6097464" cy="1551707"/>
              </a:xfrm>
              <a:prstGeom prst="rect">
                <a:avLst/>
              </a:prstGeom>
              <a:blipFill>
                <a:blip r:embed="rId6"/>
                <a:stretch>
                  <a:fillRect l="-1000" t="-1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B13D5D-FEB8-16E9-A0D6-6E96C4D2D801}"/>
              </a:ext>
            </a:extLst>
          </p:cNvPr>
          <p:cNvSpPr txBox="1"/>
          <p:nvPr/>
        </p:nvSpPr>
        <p:spPr>
          <a:xfrm>
            <a:off x="8377203" y="12436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B06C5-B3E5-9B20-648C-750E94C98DFD}"/>
              </a:ext>
            </a:extLst>
          </p:cNvPr>
          <p:cNvSpPr txBox="1"/>
          <p:nvPr/>
        </p:nvSpPr>
        <p:spPr>
          <a:xfrm>
            <a:off x="5088880" y="27651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A17E0A-EEC4-DAD5-6A9E-D56DA8D8DC62}"/>
                  </a:ext>
                </a:extLst>
              </p:cNvPr>
              <p:cNvSpPr txBox="1"/>
              <p:nvPr/>
            </p:nvSpPr>
            <p:spPr>
              <a:xfrm>
                <a:off x="223802" y="3526431"/>
                <a:ext cx="6097464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CMR12"/>
                  </a:rPr>
                  <a:t>where,</a:t>
                </a:r>
              </a:p>
              <a:p>
                <a:r>
                  <a:rPr lang="en-US" sz="1800" b="0" i="0" u="none" strike="noStrike" baseline="0" dirty="0">
                    <a:latin typeface="CMMI12"/>
                  </a:rPr>
                  <a:t>a, b, c, d </a:t>
                </a:r>
                <a:r>
                  <a:rPr lang="en-US" sz="1800" b="0" i="0" u="none" strike="noStrike" baseline="0" dirty="0">
                    <a:latin typeface="CMSY10"/>
                  </a:rPr>
                  <a:t>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0" u="none" strike="noStrike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CMSY10"/>
                  </a:rPr>
                  <a:t> \ {</a:t>
                </a:r>
                <a:r>
                  <a:rPr lang="en-US" sz="1800" b="0" i="0" u="none" strike="noStrike" baseline="0" dirty="0">
                    <a:latin typeface="CMR12"/>
                  </a:rPr>
                  <a:t>0</a:t>
                </a:r>
                <a:r>
                  <a:rPr lang="en-US" sz="1800" b="0" i="0" u="none" strike="noStrike" baseline="0" dirty="0">
                    <a:latin typeface="CMSY10"/>
                  </a:rPr>
                  <a:t>} </a:t>
                </a:r>
              </a:p>
              <a:p>
                <a:pPr algn="l"/>
                <a:r>
                  <a:rPr lang="en-IN" sz="1800" b="0" i="0" u="none" strike="noStrike" baseline="0" dirty="0">
                    <a:latin typeface="CMMI12"/>
                  </a:rPr>
                  <a:t>k </a:t>
                </a:r>
                <a:r>
                  <a:rPr lang="en-IN" sz="1800" b="0" i="0" u="none" strike="noStrike" baseline="0" dirty="0">
                    <a:latin typeface="CMR12"/>
                  </a:rPr>
                  <a:t>= 1</a:t>
                </a:r>
                <a:r>
                  <a:rPr lang="en-IN" sz="1800" b="0" i="0" u="none" strike="noStrike" baseline="0" dirty="0">
                    <a:latin typeface="CMMI12"/>
                  </a:rPr>
                  <a:t>, </a:t>
                </a:r>
                <a:r>
                  <a:rPr lang="en-IN" sz="1800" b="0" i="0" u="none" strike="noStrike" baseline="0" dirty="0">
                    <a:latin typeface="CMR12"/>
                  </a:rPr>
                  <a:t>2</a:t>
                </a:r>
                <a:r>
                  <a:rPr lang="en-IN" sz="1800" b="0" i="0" u="none" strike="noStrike" baseline="0" dirty="0">
                    <a:latin typeface="CMMI12"/>
                  </a:rPr>
                  <a:t>, </a:t>
                </a:r>
                <a:r>
                  <a:rPr lang="en-IN" sz="1800" b="0" i="0" u="none" strike="noStrike" baseline="0" dirty="0">
                    <a:latin typeface="CMR12"/>
                  </a:rPr>
                  <a:t>3 </a:t>
                </a:r>
                <a:r>
                  <a:rPr lang="en-US" sz="1800" b="0" i="0" u="none" strike="noStrike" baseline="0" dirty="0">
                    <a:latin typeface="CMR12"/>
                  </a:rPr>
                  <a:t>and </a:t>
                </a:r>
                <a:r>
                  <a:rPr lang="en-US" sz="1800" b="0" i="0" u="none" strike="noStrike" baseline="0" dirty="0">
                    <a:latin typeface="CMMI12"/>
                  </a:rPr>
                  <a:t>i, j </a:t>
                </a:r>
                <a:r>
                  <a:rPr lang="en-US" sz="1800" b="0" i="0" u="none" strike="noStrike" baseline="0" dirty="0">
                    <a:latin typeface="CMR12"/>
                  </a:rPr>
                  <a:t>= 1</a:t>
                </a:r>
                <a:r>
                  <a:rPr lang="en-US" sz="1800" b="0" i="0" u="none" strike="noStrike" baseline="0" dirty="0">
                    <a:latin typeface="CMMI12"/>
                  </a:rPr>
                  <a:t>, </a:t>
                </a:r>
                <a:r>
                  <a:rPr lang="en-US" sz="1800" b="0" i="0" u="none" strike="noStrike" baseline="0" dirty="0">
                    <a:latin typeface="CMR12"/>
                  </a:rPr>
                  <a:t>2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A17E0A-EEC4-DAD5-6A9E-D56DA8D8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2" y="3526431"/>
                <a:ext cx="6097464" cy="944746"/>
              </a:xfrm>
              <a:prstGeom prst="rect">
                <a:avLst/>
              </a:prstGeom>
              <a:blipFill>
                <a:blip r:embed="rId7"/>
                <a:stretch>
                  <a:fillRect l="-900" t="-3226" b="-9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358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8514C1-CA97-0E69-8052-6343158E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7AFD6-B159-6D2E-00DE-A3E4C30BDE56}"/>
              </a:ext>
            </a:extLst>
          </p:cNvPr>
          <p:cNvSpPr txBox="1"/>
          <p:nvPr/>
        </p:nvSpPr>
        <p:spPr>
          <a:xfrm>
            <a:off x="2862581" y="497007"/>
            <a:ext cx="6466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</a:rPr>
              <a:t>Future Work and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2ACED-DEA1-B593-9651-F613B20C1025}"/>
              </a:ext>
            </a:extLst>
          </p:cNvPr>
          <p:cNvSpPr txBox="1"/>
          <p:nvPr/>
        </p:nvSpPr>
        <p:spPr>
          <a:xfrm>
            <a:off x="903042" y="1683658"/>
            <a:ext cx="103859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11111"/>
                </a:solidFill>
                <a:highlight>
                  <a:srgbClr val="F7F7F7"/>
                </a:highlight>
              </a:rPr>
              <a:t>Study of reversibility and convergence of CA over Cayley Tree.</a:t>
            </a:r>
            <a:endParaRPr lang="en-US" sz="2800" b="0" i="0" dirty="0">
              <a:solidFill>
                <a:srgbClr val="111111"/>
              </a:solidFill>
              <a:effectLst/>
              <a:highlight>
                <a:srgbClr val="F7F7F7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11111"/>
              </a:solidFill>
              <a:highlight>
                <a:srgbClr val="F7F7F7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</a:rPr>
              <a:t>These are just a few directions for future work in this field. The study of CA on Cayley trees is a rich and complex area of research with many open questions and many potential applications.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5676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597214-EB19-48E7-2CAE-61CC5370A52E}"/>
              </a:ext>
            </a:extLst>
          </p:cNvPr>
          <p:cNvSpPr txBox="1"/>
          <p:nvPr/>
        </p:nvSpPr>
        <p:spPr>
          <a:xfrm>
            <a:off x="916032" y="1389186"/>
            <a:ext cx="110063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Bhattacharjee, K., Naskar, N., Roy, S., &amp; Das, S. (2020). A survey of cellular automata: types, dynamics, non-uniformity and applications. </a:t>
            </a:r>
            <a:r>
              <a:rPr lang="en-IN" sz="2000" i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Natural Computing</a:t>
            </a: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IN" sz="2000" i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19</a:t>
            </a: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433-461.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2"/>
              </a:rPr>
              <a:t>Conway's Game of Life - Cellular Automata by PtitPoly (itch.io)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3"/>
              </a:rPr>
              <a:t>Conway's Game of Life (conwaylife.com)</a:t>
            </a:r>
            <a:endParaRPr lang="en-IN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Dalai, A., &amp; Paul, S. (2023, March). Layered Cellular Automata and Pattern Classification. In </a:t>
            </a:r>
            <a:r>
              <a:rPr lang="en-IN" sz="2000" i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Asian Symposium on Cellular Automata Technology</a:t>
            </a: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 (pp. 127-141). Singapore: Springer Nature Singapore.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AKIN, H. (2012). Cellular automata on </a:t>
            </a:r>
            <a:r>
              <a:rPr lang="en-IN" sz="2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cayley</a:t>
            </a:r>
            <a:r>
              <a:rPr lang="en-IN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tree. </a:t>
            </a:r>
            <a:r>
              <a:rPr lang="en-IN" sz="2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IN" sz="2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arXiv:1211.7362</a:t>
            </a:r>
            <a:r>
              <a:rPr lang="en-IN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Simple but Stunning: Animated Cellular Automata in Python | iSquared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9F64C-A150-1CF5-5F94-AB093ACABB0A}"/>
              </a:ext>
            </a:extLst>
          </p:cNvPr>
          <p:cNvSpPr txBox="1"/>
          <p:nvPr/>
        </p:nvSpPr>
        <p:spPr>
          <a:xfrm>
            <a:off x="4996894" y="298941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F631A-4DD6-FB49-81A7-B7CFECE4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446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597214-EB19-48E7-2CAE-61CC5370A52E}"/>
              </a:ext>
            </a:extLst>
          </p:cNvPr>
          <p:cNvSpPr txBox="1"/>
          <p:nvPr/>
        </p:nvSpPr>
        <p:spPr>
          <a:xfrm>
            <a:off x="3663023" y="1982450"/>
            <a:ext cx="4009431" cy="1446550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8800" dirty="0">
                <a:solidFill>
                  <a:srgbClr val="C00000"/>
                </a:solidFill>
              </a:rPr>
              <a:t>THANK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30E5D-9EF3-6477-8CB4-CEEB7476038A}"/>
              </a:ext>
            </a:extLst>
          </p:cNvPr>
          <p:cNvSpPr txBox="1"/>
          <p:nvPr/>
        </p:nvSpPr>
        <p:spPr>
          <a:xfrm>
            <a:off x="6357028" y="3178204"/>
            <a:ext cx="2630848" cy="1446550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8800" dirty="0">
                <a:solidFill>
                  <a:srgbClr val="C00000"/>
                </a:solidFill>
              </a:rPr>
              <a:t>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8EE2A-7815-DB74-64E7-2E35B47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1BEF99D-4CF6-A54D-E49F-7496FD89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4890894" y="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0DA0D-BD01-4AE0-F310-0FE275713F34}"/>
              </a:ext>
            </a:extLst>
          </p:cNvPr>
          <p:cNvSpPr txBox="1"/>
          <p:nvPr/>
        </p:nvSpPr>
        <p:spPr>
          <a:xfrm>
            <a:off x="455081" y="1108953"/>
            <a:ext cx="443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What is Cellular Automaton?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F7F9-5BDC-A83B-2008-3F225301B86E}"/>
              </a:ext>
            </a:extLst>
          </p:cNvPr>
          <p:cNvSpPr txBox="1"/>
          <p:nvPr/>
        </p:nvSpPr>
        <p:spPr>
          <a:xfrm>
            <a:off x="455080" y="1705689"/>
            <a:ext cx="4435813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A3630"/>
                </a:solidFill>
                <a:ea typeface="Source Sans Pro" pitchFamily="34" charset="-122"/>
                <a:cs typeface="Source Sans Pro" pitchFamily="34" charset="-120"/>
              </a:rPr>
              <a:t>Cellular automata are mathematical models that simulate the dynamic behavior of complex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A3630"/>
                </a:solidFill>
                <a:ea typeface="Source Sans Pro" pitchFamily="34" charset="-122"/>
                <a:cs typeface="Source Sans Pro" pitchFamily="34" charset="-120"/>
              </a:rPr>
              <a:t>They consist of a grid of cells, each with a set of rules that determine how it changes state over time based on the states of its neighboring cells.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64E1E-9867-8B92-2CAE-606B00D1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35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1BEF99D-4CF6-A54D-E49F-7496FD89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2548348" y="0"/>
            <a:ext cx="6595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  <a:cs typeface="Times New Roman" panose="02020603050405020304" pitchFamily="18" charset="0"/>
              </a:rPr>
              <a:t>Survey on Cellular Automata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0DA0D-BD01-4AE0-F310-0FE275713F34}"/>
              </a:ext>
            </a:extLst>
          </p:cNvPr>
          <p:cNvSpPr txBox="1"/>
          <p:nvPr/>
        </p:nvSpPr>
        <p:spPr>
          <a:xfrm>
            <a:off x="455080" y="843373"/>
            <a:ext cx="443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What is Cellular Automaton?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F7F9-5BDC-A83B-2008-3F225301B86E}"/>
              </a:ext>
            </a:extLst>
          </p:cNvPr>
          <p:cNvSpPr txBox="1"/>
          <p:nvPr/>
        </p:nvSpPr>
        <p:spPr>
          <a:xfrm>
            <a:off x="455080" y="1300889"/>
            <a:ext cx="4435813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 quadruple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ℒ</a:t>
            </a:r>
            <a:r>
              <a:rPr lang="en-US" sz="2000" dirty="0"/>
              <a:t>, </a:t>
            </a:r>
            <a:r>
              <a:rPr lang="en-US" sz="2000" dirty="0">
                <a:latin typeface="Lucida Calligraphy" panose="03010101010101010101" pitchFamily="66" charset="0"/>
              </a:rPr>
              <a:t>S, N, f 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41124-DD99-505E-6E66-A2E91CD65219}"/>
                  </a:ext>
                </a:extLst>
              </p:cNvPr>
              <p:cNvSpPr txBox="1"/>
              <p:nvPr/>
            </p:nvSpPr>
            <p:spPr>
              <a:xfrm>
                <a:off x="105632" y="1934288"/>
                <a:ext cx="599036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ℒ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>
                    <a:latin typeface="NimbusRomNo9L-ReguIt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>
                    <a:latin typeface="NimbusRomNo9L-Regu"/>
                  </a:rPr>
                  <a:t>is the </a:t>
                </a:r>
                <a:r>
                  <a:rPr lang="en-US" dirty="0">
                    <a:latin typeface="NimbusRomNo9L-ReguItal"/>
                  </a:rPr>
                  <a:t>D</a:t>
                </a:r>
                <a:r>
                  <a:rPr lang="en-US" dirty="0">
                    <a:latin typeface="NimbusRomNo9L-Regu"/>
                  </a:rPr>
                  <a:t>-dimensional cellular space. A set of cells are placed in the locations of </a:t>
                </a:r>
                <a:r>
                  <a:rPr lang="en-US" dirty="0">
                    <a:latin typeface="MathDesign-GM-Regular-Symbol-10"/>
                  </a:rPr>
                  <a:t>L </a:t>
                </a:r>
                <a:r>
                  <a:rPr lang="en-US" dirty="0">
                    <a:latin typeface="NimbusRomNo9L-Regu"/>
                  </a:rPr>
                  <a:t>to form a regular network.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ucida Calligraphy" panose="03010101010101010101" pitchFamily="66" charset="0"/>
                  </a:rPr>
                  <a:t>S</a:t>
                </a:r>
                <a:r>
                  <a:rPr lang="en-US" dirty="0">
                    <a:latin typeface="CMSY9"/>
                  </a:rPr>
                  <a:t> </a:t>
                </a:r>
                <a:r>
                  <a:rPr lang="en-US" dirty="0">
                    <a:latin typeface="NimbusRomNo9L-Regu"/>
                  </a:rPr>
                  <a:t>is the finite state set.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 </a:t>
                </a:r>
                <a:r>
                  <a:rPr lang="en-US" dirty="0">
                    <a:latin typeface="Lucida Calligraphy" panose="03010101010101010101" pitchFamily="66" charset="0"/>
                  </a:rPr>
                  <a:t>N</a:t>
                </a:r>
                <a:r>
                  <a:rPr lang="en-US" dirty="0">
                    <a:latin typeface="CMSY9"/>
                  </a:rPr>
                  <a:t> </a:t>
                </a:r>
                <a:r>
                  <a:rPr lang="en-US" dirty="0">
                    <a:latin typeface="CMR10"/>
                  </a:rPr>
                  <a:t>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…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latin typeface="CMR10"/>
                  </a:rPr>
                  <a:t>) </a:t>
                </a:r>
                <a:r>
                  <a:rPr lang="en-US" dirty="0">
                    <a:latin typeface="NimbusRomNo9L-Regu"/>
                  </a:rPr>
                  <a:t>is the neighborhood vector of </a:t>
                </a:r>
                <a:r>
                  <a:rPr lang="en-US" dirty="0">
                    <a:latin typeface="Lucida Calligraphy" panose="03010101010101010101" pitchFamily="66" charset="0"/>
                  </a:rPr>
                  <a:t>N</a:t>
                </a:r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distinct elements of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ℒ</a:t>
                </a:r>
                <a:r>
                  <a:rPr lang="en-US" dirty="0">
                    <a:latin typeface="MathDesign-GM-Regular-Symbol-10"/>
                  </a:rPr>
                  <a:t> </a:t>
                </a:r>
                <a:r>
                  <a:rPr lang="en-US" dirty="0">
                    <a:latin typeface="NimbusRomNo9L-Regu"/>
                  </a:rPr>
                  <a:t>which associates one cell to its </a:t>
                </a:r>
                <a:r>
                  <a:rPr lang="en-US" dirty="0">
                    <a:latin typeface="NimbusRomNo9L-ReguItal"/>
                  </a:rPr>
                  <a:t>neighbors</a:t>
                </a:r>
                <a:r>
                  <a:rPr lang="en-US" dirty="0">
                    <a:latin typeface="NimbusRomNo9L-Regu"/>
                  </a:rPr>
                  <a:t>. Generally, the neighbors of a cell are the nearest cells surrounding the cell. However, when the neighborhood vector </a:t>
                </a:r>
                <a:r>
                  <a:rPr lang="en-US" dirty="0">
                    <a:solidFill>
                      <a:srgbClr val="000000"/>
                    </a:solidFill>
                    <a:latin typeface="Lucida Calligraphy" panose="03010101010101010101" pitchFamily="66" charset="0"/>
                  </a:rPr>
                  <a:t>N</a:t>
                </a:r>
                <a:r>
                  <a:rPr lang="en-US" dirty="0">
                    <a:latin typeface="CMSY9"/>
                  </a:rPr>
                  <a:t> </a:t>
                </a:r>
                <a:r>
                  <a:rPr lang="en-US" dirty="0">
                    <a:latin typeface="NimbusRomNo9L-Regu"/>
                  </a:rPr>
                  <a:t>is given, then the neighbors of a cell at location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ℒ </a:t>
                </a:r>
                <a:r>
                  <a:rPr lang="en-US" dirty="0">
                    <a:latin typeface="NimbusRomNo9L-Regu"/>
                  </a:rPr>
                  <a:t>are at locations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ℒ </a:t>
                </a:r>
                <a:r>
                  <a:rPr lang="en-US" dirty="0">
                    <a:latin typeface="NimbusRomNo9L-Regu"/>
                  </a:rPr>
                  <a:t>, for all </a:t>
                </a:r>
                <a:r>
                  <a:rPr lang="en-US" dirty="0">
                    <a:latin typeface="NimbusRomNo9L-ReguItal"/>
                  </a:rPr>
                  <a:t>i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>
                        <a:latin typeface="Cambria Math" panose="02040503050406030204" pitchFamily="18" charset="0"/>
                      </a:rPr>
                      <m:t>{1,2,….</m:t>
                    </m:r>
                    <m:r>
                      <m:rPr>
                        <m:nor/>
                      </m:rPr>
                      <a:rPr lang="en-US" dirty="0">
                        <a:latin typeface="Lucida Calligraphy" panose="03010101010101010101" pitchFamily="66" charset="0"/>
                      </a:rPr>
                      <m:t>N</m:t>
                    </m:r>
                    <m:r>
                      <a:rPr lang="en-I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CMSY1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Lucida Calligraphy" panose="03010101010101010101" pitchFamily="66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ucida Calligraphy" panose="03010101010101010101" pitchFamily="66" charset="0"/>
                  </a:rPr>
                  <a:t>f</a:t>
                </a:r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NimbusRomNo9L-Regu"/>
                  </a:rPr>
                  <a:t>is called the local rule of the automaton. The next state of a cell is given by </a:t>
                </a:r>
                <a:r>
                  <a:rPr lang="en-US" dirty="0">
                    <a:latin typeface="Lucida Calligraphy" panose="03010101010101010101" pitchFamily="66" charset="0"/>
                  </a:rPr>
                  <a:t>f</a:t>
                </a:r>
                <a:r>
                  <a:rPr lang="en-US" dirty="0">
                    <a:latin typeface="CMR10"/>
                  </a:rPr>
                  <a:t>(</a:t>
                </a:r>
                <a:r>
                  <a:rPr lang="en-US" dirty="0">
                    <a:latin typeface="NimbusRomNo9L-ReguItal"/>
                  </a:rPr>
                  <a:t>a</a:t>
                </a:r>
                <a:r>
                  <a:rPr lang="en-US" dirty="0">
                    <a:latin typeface="NimbusRomNo9L-Regu"/>
                  </a:rPr>
                  <a:t>1</a:t>
                </a:r>
                <a:r>
                  <a:rPr lang="en-US" dirty="0">
                    <a:latin typeface="CMMI10"/>
                  </a:rPr>
                  <a:t>,</a:t>
                </a:r>
                <a:r>
                  <a:rPr lang="en-US" dirty="0">
                    <a:latin typeface="NimbusRomNo9L-ReguItal"/>
                  </a:rPr>
                  <a:t>a</a:t>
                </a:r>
                <a:r>
                  <a:rPr lang="en-US" dirty="0">
                    <a:latin typeface="NimbusRomNo9L-Regu"/>
                  </a:rPr>
                  <a:t>2</a:t>
                </a:r>
                <a:r>
                  <a:rPr lang="en-US" dirty="0">
                    <a:latin typeface="CMMI10"/>
                  </a:rPr>
                  <a:t>,…</a:t>
                </a:r>
                <a:r>
                  <a:rPr lang="en-US" dirty="0">
                    <a:latin typeface="CMSY10"/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CMR10"/>
                  </a:rPr>
                  <a:t>)</a:t>
                </a:r>
                <a:r>
                  <a:rPr lang="en-US" dirty="0">
                    <a:latin typeface="NimbusRomNo9L-Regu"/>
                  </a:rPr>
                  <a:t>, where </a:t>
                </a:r>
                <a:r>
                  <a:rPr lang="en-US" dirty="0">
                    <a:latin typeface="NimbusRomNo9L-ReguItal"/>
                  </a:rPr>
                  <a:t>a</a:t>
                </a:r>
                <a:r>
                  <a:rPr lang="en-US" dirty="0">
                    <a:latin typeface="NimbusRomNo9L-Regu"/>
                  </a:rPr>
                  <a:t>1</a:t>
                </a:r>
                <a:r>
                  <a:rPr lang="en-US" dirty="0">
                    <a:latin typeface="CMMI10"/>
                  </a:rPr>
                  <a:t>,</a:t>
                </a:r>
                <a:r>
                  <a:rPr lang="en-US" dirty="0">
                    <a:latin typeface="NimbusRomNo9L-ReguItal"/>
                  </a:rPr>
                  <a:t>a</a:t>
                </a:r>
                <a:r>
                  <a:rPr lang="en-US" dirty="0">
                    <a:latin typeface="NimbusRomNo9L-Regu"/>
                  </a:rPr>
                  <a:t>2</a:t>
                </a:r>
                <a:r>
                  <a:rPr lang="en-US" dirty="0">
                    <a:latin typeface="CMMI10"/>
                  </a:rPr>
                  <a:t>…..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are the state of its </a:t>
                </a:r>
                <a:r>
                  <a:rPr lang="en-US" dirty="0">
                    <a:latin typeface="NimbusRomNo9L-ReguItal"/>
                  </a:rPr>
                  <a:t>N </a:t>
                </a:r>
                <a:r>
                  <a:rPr lang="en-US" dirty="0">
                    <a:latin typeface="NimbusRomNo9L-Regu"/>
                  </a:rPr>
                  <a:t>neighbors.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41124-DD99-505E-6E66-A2E91CD6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2" y="1934288"/>
                <a:ext cx="5990367" cy="4524315"/>
              </a:xfrm>
              <a:prstGeom prst="rect">
                <a:avLst/>
              </a:prstGeom>
              <a:blipFill>
                <a:blip r:embed="rId3"/>
                <a:stretch>
                  <a:fillRect l="-916" t="-809" b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B5E6D-6B32-D0BC-EC6D-63F6EDDB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99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1BEF99D-4CF6-A54D-E49F-7496FD89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45" y="98708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A6A0-625C-AC21-CF36-B506F07D297F}"/>
              </a:ext>
            </a:extLst>
          </p:cNvPr>
          <p:cNvSpPr txBox="1"/>
          <p:nvPr/>
        </p:nvSpPr>
        <p:spPr>
          <a:xfrm>
            <a:off x="2548348" y="0"/>
            <a:ext cx="6595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+mj-lt"/>
                <a:cs typeface="Times New Roman" panose="02020603050405020304" pitchFamily="18" charset="0"/>
              </a:rPr>
              <a:t>Survey on Cellular Automata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0DA0D-BD01-4AE0-F310-0FE275713F34}"/>
              </a:ext>
            </a:extLst>
          </p:cNvPr>
          <p:cNvSpPr txBox="1"/>
          <p:nvPr/>
        </p:nvSpPr>
        <p:spPr>
          <a:xfrm>
            <a:off x="455080" y="843373"/>
            <a:ext cx="443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What is Cellular Automaton?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F7F9-5BDC-A83B-2008-3F225301B86E}"/>
              </a:ext>
            </a:extLst>
          </p:cNvPr>
          <p:cNvSpPr txBox="1"/>
          <p:nvPr/>
        </p:nvSpPr>
        <p:spPr>
          <a:xfrm>
            <a:off x="455080" y="1300889"/>
            <a:ext cx="4435813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 quadruple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ℒ</a:t>
            </a:r>
            <a:r>
              <a:rPr lang="en-US" sz="2000" dirty="0"/>
              <a:t>, </a:t>
            </a:r>
            <a:r>
              <a:rPr lang="en-US" sz="2000" dirty="0">
                <a:latin typeface="Lucida Calligraphy" panose="03010101010101010101" pitchFamily="66" charset="0"/>
              </a:rPr>
              <a:t>S, N, f 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41124-DD99-505E-6E66-A2E91CD65219}"/>
                  </a:ext>
                </a:extLst>
              </p:cNvPr>
              <p:cNvSpPr txBox="1"/>
              <p:nvPr/>
            </p:nvSpPr>
            <p:spPr>
              <a:xfrm>
                <a:off x="20578" y="1958647"/>
                <a:ext cx="5990367" cy="2042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000" dirty="0"/>
                  <a:t>A configuration is a mapping that assigns states to the cell </a:t>
                </a:r>
                <a:br>
                  <a:rPr lang="en-US" sz="2000" dirty="0"/>
                </a:br>
                <a:r>
                  <a:rPr lang="en-US" sz="2000" dirty="0"/>
                  <a:t>c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dirty="0"/>
                  <a:t>is the set of all possible configurations.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000" dirty="0"/>
                  <a:t>Global Transition Function G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41124-DD99-505E-6E66-A2E91CD6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" y="1958647"/>
                <a:ext cx="5990367" cy="2042739"/>
              </a:xfrm>
              <a:prstGeom prst="rect">
                <a:avLst/>
              </a:prstGeom>
              <a:blipFill>
                <a:blip r:embed="rId3"/>
                <a:stretch>
                  <a:fillRect l="-916" t="-1194" b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8CCAD2-78B6-F310-5854-918CF047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6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7A551C4-2EBE-9BBF-42B2-2A8F7F1D6E4C}"/>
              </a:ext>
            </a:extLst>
          </p:cNvPr>
          <p:cNvSpPr/>
          <p:nvPr/>
        </p:nvSpPr>
        <p:spPr>
          <a:xfrm>
            <a:off x="5392613" y="2598081"/>
            <a:ext cx="1406769" cy="1661835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7665">
                <a:srgbClr val="CA2511"/>
              </a:gs>
              <a:gs pos="52000">
                <a:srgbClr val="002060">
                  <a:lumMod val="42000"/>
                </a:srgbClr>
              </a:gs>
              <a:gs pos="98000">
                <a:srgbClr val="FF00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519EEDEE-0EC8-71D3-1C5D-2CD8CAC7CA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047320"/>
                  </p:ext>
                </p:extLst>
              </p:nvPr>
            </p:nvGraphicFramePr>
            <p:xfrm>
              <a:off x="0" y="0"/>
              <a:ext cx="6096000" cy="3429000"/>
            </p:xfrm>
            <a:graphic>
              <a:graphicData uri="http://schemas.microsoft.com/office/powerpoint/2016/slidezoom">
                <pslz:sldZm>
                  <pslz:sldZmObj sldId="285" cId="91983230">
                    <pslz:zmPr id="{26531CAF-13A3-4CD3-9CB6-E37173B5FA4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19EEDEE-0EC8-71D3-1C5D-2CD8CAC7C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096000" cy="3429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D31BAD61-F599-C223-F4FE-B028FFED1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470169"/>
                  </p:ext>
                </p:extLst>
              </p:nvPr>
            </p:nvGraphicFramePr>
            <p:xfrm>
              <a:off x="6095998" y="0"/>
              <a:ext cx="6095996" cy="3428998"/>
            </p:xfrm>
            <a:graphic>
              <a:graphicData uri="http://schemas.microsoft.com/office/powerpoint/2016/slidezoom">
                <pslz:sldZm>
                  <pslz:sldZmObj sldId="288" cId="4284030612">
                    <pslz:zmPr id="{1172872A-BA06-4816-850A-EF5CC170FC0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6" cy="34289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31BAD61-F599-C223-F4FE-B028FFED1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998" y="0"/>
                <a:ext cx="6095996" cy="34289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B4AF347-F855-6889-24CE-D886A4A0C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0722649"/>
                  </p:ext>
                </p:extLst>
              </p:nvPr>
            </p:nvGraphicFramePr>
            <p:xfrm>
              <a:off x="6095998" y="3428998"/>
              <a:ext cx="6095996" cy="3428998"/>
            </p:xfrm>
            <a:graphic>
              <a:graphicData uri="http://schemas.microsoft.com/office/powerpoint/2016/slidezoom">
                <pslz:sldZm>
                  <pslz:sldZmObj sldId="286" cId="2339838544">
                    <pslz:zmPr id="{5F62A181-6F54-4C9A-A089-5028A502933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6" cy="34289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B4AF347-F855-6889-24CE-D886A4A0CD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8" y="3428998"/>
                <a:ext cx="6095996" cy="34289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C93B6C89-BF67-EF18-76A8-AB374A603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030437"/>
                  </p:ext>
                </p:extLst>
              </p:nvPr>
            </p:nvGraphicFramePr>
            <p:xfrm>
              <a:off x="-1" y="3428999"/>
              <a:ext cx="6095999" cy="3428999"/>
            </p:xfrm>
            <a:graphic>
              <a:graphicData uri="http://schemas.microsoft.com/office/powerpoint/2016/slidezoom">
                <pslz:sldZm>
                  <pslz:sldZmObj sldId="287" cId="4226824635">
                    <pslz:zmPr id="{AA2739B2-8D7B-41C2-951B-961B6C6B930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9" cy="34289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93B6C89-BF67-EF18-76A8-AB374A603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" y="3428999"/>
                <a:ext cx="6095999" cy="34289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CA9364-AF03-BC3B-EF86-45DFF7C8E9C5}"/>
              </a:ext>
            </a:extLst>
          </p:cNvPr>
          <p:cNvSpPr/>
          <p:nvPr/>
        </p:nvSpPr>
        <p:spPr>
          <a:xfrm>
            <a:off x="5392612" y="2604739"/>
            <a:ext cx="1406769" cy="1746197"/>
          </a:xfrm>
          <a:custGeom>
            <a:avLst/>
            <a:gdLst/>
            <a:ahLst/>
            <a:cxnLst/>
            <a:rect l="l" t="t" r="r" b="b"/>
            <a:pathLst>
              <a:path w="1740878" h="1969478">
                <a:moveTo>
                  <a:pt x="557039" y="1508734"/>
                </a:moveTo>
                <a:cubicBezTo>
                  <a:pt x="567953" y="1508734"/>
                  <a:pt x="577106" y="1512901"/>
                  <a:pt x="584498" y="1521235"/>
                </a:cubicBezTo>
                <a:cubicBezTo>
                  <a:pt x="591889" y="1529569"/>
                  <a:pt x="595585" y="1541476"/>
                  <a:pt x="595585" y="1556954"/>
                </a:cubicBezTo>
                <a:cubicBezTo>
                  <a:pt x="595585" y="1572829"/>
                  <a:pt x="591889" y="1584934"/>
                  <a:pt x="584498" y="1593268"/>
                </a:cubicBezTo>
                <a:cubicBezTo>
                  <a:pt x="577106" y="1601602"/>
                  <a:pt x="567953" y="1605769"/>
                  <a:pt x="557039" y="1605769"/>
                </a:cubicBezTo>
                <a:cubicBezTo>
                  <a:pt x="546125" y="1605769"/>
                  <a:pt x="536947" y="1601602"/>
                  <a:pt x="529506" y="1593268"/>
                </a:cubicBezTo>
                <a:cubicBezTo>
                  <a:pt x="522064" y="1584934"/>
                  <a:pt x="518343" y="1572928"/>
                  <a:pt x="518343" y="1557251"/>
                </a:cubicBezTo>
                <a:cubicBezTo>
                  <a:pt x="518343" y="1541575"/>
                  <a:pt x="522064" y="1529569"/>
                  <a:pt x="529506" y="1521235"/>
                </a:cubicBezTo>
                <a:cubicBezTo>
                  <a:pt x="536947" y="1512901"/>
                  <a:pt x="546125" y="1508734"/>
                  <a:pt x="557039" y="1508734"/>
                </a:cubicBezTo>
                <a:close/>
                <a:moveTo>
                  <a:pt x="556890" y="1474652"/>
                </a:moveTo>
                <a:cubicBezTo>
                  <a:pt x="541412" y="1474652"/>
                  <a:pt x="527397" y="1478075"/>
                  <a:pt x="514846" y="1484921"/>
                </a:cubicBezTo>
                <a:cubicBezTo>
                  <a:pt x="502295" y="1491767"/>
                  <a:pt x="492596" y="1501689"/>
                  <a:pt x="485750" y="1514687"/>
                </a:cubicBezTo>
                <a:cubicBezTo>
                  <a:pt x="478904" y="1527684"/>
                  <a:pt x="475481" y="1541128"/>
                  <a:pt x="475481" y="1555019"/>
                </a:cubicBezTo>
                <a:cubicBezTo>
                  <a:pt x="475481" y="1573176"/>
                  <a:pt x="478904" y="1588580"/>
                  <a:pt x="485750" y="1601230"/>
                </a:cubicBezTo>
                <a:cubicBezTo>
                  <a:pt x="492596" y="1613881"/>
                  <a:pt x="502593" y="1623480"/>
                  <a:pt x="515739" y="1630028"/>
                </a:cubicBezTo>
                <a:cubicBezTo>
                  <a:pt x="528885" y="1636577"/>
                  <a:pt x="542702" y="1639851"/>
                  <a:pt x="557188" y="1639851"/>
                </a:cubicBezTo>
                <a:cubicBezTo>
                  <a:pt x="580603" y="1639851"/>
                  <a:pt x="600025" y="1631988"/>
                  <a:pt x="615454" y="1616262"/>
                </a:cubicBezTo>
                <a:cubicBezTo>
                  <a:pt x="630882" y="1600536"/>
                  <a:pt x="638597" y="1580717"/>
                  <a:pt x="638597" y="1556805"/>
                </a:cubicBezTo>
                <a:cubicBezTo>
                  <a:pt x="638597" y="1533092"/>
                  <a:pt x="630957" y="1513471"/>
                  <a:pt x="615677" y="1497943"/>
                </a:cubicBezTo>
                <a:cubicBezTo>
                  <a:pt x="600397" y="1482416"/>
                  <a:pt x="580802" y="1474652"/>
                  <a:pt x="556890" y="1474652"/>
                </a:cubicBezTo>
                <a:close/>
                <a:moveTo>
                  <a:pt x="1161579" y="1468996"/>
                </a:moveTo>
                <a:lnTo>
                  <a:pt x="1191642" y="1549959"/>
                </a:lnTo>
                <a:lnTo>
                  <a:pt x="1132111" y="1549959"/>
                </a:lnTo>
                <a:close/>
                <a:moveTo>
                  <a:pt x="1138808" y="1418097"/>
                </a:moveTo>
                <a:lnTo>
                  <a:pt x="1053827" y="1636279"/>
                </a:lnTo>
                <a:lnTo>
                  <a:pt x="1100559" y="1636279"/>
                </a:lnTo>
                <a:lnTo>
                  <a:pt x="1118567" y="1586719"/>
                </a:lnTo>
                <a:lnTo>
                  <a:pt x="1205781" y="1586719"/>
                </a:lnTo>
                <a:lnTo>
                  <a:pt x="1224831" y="1636279"/>
                </a:lnTo>
                <a:lnTo>
                  <a:pt x="1272753" y="1636279"/>
                </a:lnTo>
                <a:lnTo>
                  <a:pt x="1185391" y="1418097"/>
                </a:lnTo>
                <a:close/>
                <a:moveTo>
                  <a:pt x="951285" y="1414376"/>
                </a:moveTo>
                <a:cubicBezTo>
                  <a:pt x="920725" y="1414376"/>
                  <a:pt x="896069" y="1424422"/>
                  <a:pt x="877317" y="1444514"/>
                </a:cubicBezTo>
                <a:cubicBezTo>
                  <a:pt x="858565" y="1464606"/>
                  <a:pt x="849188" y="1492809"/>
                  <a:pt x="849188" y="1529123"/>
                </a:cubicBezTo>
                <a:cubicBezTo>
                  <a:pt x="849188" y="1563453"/>
                  <a:pt x="858515" y="1590515"/>
                  <a:pt x="877168" y="1610309"/>
                </a:cubicBezTo>
                <a:cubicBezTo>
                  <a:pt x="895821" y="1630103"/>
                  <a:pt x="919634" y="1640000"/>
                  <a:pt x="948606" y="1640000"/>
                </a:cubicBezTo>
                <a:cubicBezTo>
                  <a:pt x="972021" y="1640000"/>
                  <a:pt x="991344" y="1634220"/>
                  <a:pt x="1006574" y="1622661"/>
                </a:cubicBezTo>
                <a:cubicBezTo>
                  <a:pt x="1021804" y="1611102"/>
                  <a:pt x="1032694" y="1593417"/>
                  <a:pt x="1039242" y="1569604"/>
                </a:cubicBezTo>
                <a:lnTo>
                  <a:pt x="996528" y="1556061"/>
                </a:lnTo>
                <a:cubicBezTo>
                  <a:pt x="992857" y="1572035"/>
                  <a:pt x="986805" y="1583743"/>
                  <a:pt x="978371" y="1591184"/>
                </a:cubicBezTo>
                <a:cubicBezTo>
                  <a:pt x="969938" y="1598626"/>
                  <a:pt x="959867" y="1602346"/>
                  <a:pt x="948159" y="1602346"/>
                </a:cubicBezTo>
                <a:cubicBezTo>
                  <a:pt x="932284" y="1602346"/>
                  <a:pt x="919386" y="1596492"/>
                  <a:pt x="909464" y="1584785"/>
                </a:cubicBezTo>
                <a:cubicBezTo>
                  <a:pt x="899542" y="1573077"/>
                  <a:pt x="894581" y="1553432"/>
                  <a:pt x="894581" y="1525849"/>
                </a:cubicBezTo>
                <a:cubicBezTo>
                  <a:pt x="894581" y="1499853"/>
                  <a:pt x="899616" y="1481051"/>
                  <a:pt x="909687" y="1469443"/>
                </a:cubicBezTo>
                <a:cubicBezTo>
                  <a:pt x="919758" y="1457834"/>
                  <a:pt x="932879" y="1452030"/>
                  <a:pt x="949052" y="1452030"/>
                </a:cubicBezTo>
                <a:cubicBezTo>
                  <a:pt x="960760" y="1452030"/>
                  <a:pt x="970707" y="1455304"/>
                  <a:pt x="978892" y="1461853"/>
                </a:cubicBezTo>
                <a:cubicBezTo>
                  <a:pt x="987078" y="1468401"/>
                  <a:pt x="992460" y="1477331"/>
                  <a:pt x="995040" y="1488642"/>
                </a:cubicBezTo>
                <a:lnTo>
                  <a:pt x="1038647" y="1478224"/>
                </a:lnTo>
                <a:cubicBezTo>
                  <a:pt x="1033686" y="1460761"/>
                  <a:pt x="1026244" y="1447367"/>
                  <a:pt x="1016322" y="1438040"/>
                </a:cubicBezTo>
                <a:cubicBezTo>
                  <a:pt x="999654" y="1422264"/>
                  <a:pt x="977974" y="1414376"/>
                  <a:pt x="951285" y="1414376"/>
                </a:cubicBezTo>
                <a:close/>
                <a:moveTo>
                  <a:pt x="719708" y="1414376"/>
                </a:moveTo>
                <a:cubicBezTo>
                  <a:pt x="708099" y="1414376"/>
                  <a:pt x="698500" y="1416435"/>
                  <a:pt x="690910" y="1420553"/>
                </a:cubicBezTo>
                <a:cubicBezTo>
                  <a:pt x="683320" y="1424670"/>
                  <a:pt x="678111" y="1430003"/>
                  <a:pt x="675283" y="1436552"/>
                </a:cubicBezTo>
                <a:cubicBezTo>
                  <a:pt x="672455" y="1443100"/>
                  <a:pt x="671041" y="1453022"/>
                  <a:pt x="671041" y="1466317"/>
                </a:cubicBezTo>
                <a:lnTo>
                  <a:pt x="671041" y="1478224"/>
                </a:lnTo>
                <a:lnTo>
                  <a:pt x="647824" y="1478224"/>
                </a:lnTo>
                <a:lnTo>
                  <a:pt x="647824" y="1511115"/>
                </a:lnTo>
                <a:lnTo>
                  <a:pt x="671041" y="1511115"/>
                </a:lnTo>
                <a:lnTo>
                  <a:pt x="671041" y="1636279"/>
                </a:lnTo>
                <a:lnTo>
                  <a:pt x="712862" y="1636279"/>
                </a:lnTo>
                <a:lnTo>
                  <a:pt x="712862" y="1511115"/>
                </a:lnTo>
                <a:lnTo>
                  <a:pt x="744116" y="1511115"/>
                </a:lnTo>
                <a:lnTo>
                  <a:pt x="744116" y="1478224"/>
                </a:lnTo>
                <a:lnTo>
                  <a:pt x="712862" y="1478224"/>
                </a:lnTo>
                <a:lnTo>
                  <a:pt x="712862" y="1467062"/>
                </a:lnTo>
                <a:cubicBezTo>
                  <a:pt x="712862" y="1459025"/>
                  <a:pt x="714177" y="1453593"/>
                  <a:pt x="716806" y="1450765"/>
                </a:cubicBezTo>
                <a:cubicBezTo>
                  <a:pt x="719435" y="1447937"/>
                  <a:pt x="723776" y="1446523"/>
                  <a:pt x="729828" y="1446523"/>
                </a:cubicBezTo>
                <a:cubicBezTo>
                  <a:pt x="735980" y="1446523"/>
                  <a:pt x="742380" y="1447317"/>
                  <a:pt x="749027" y="1448905"/>
                </a:cubicBezTo>
                <a:lnTo>
                  <a:pt x="754683" y="1419734"/>
                </a:lnTo>
                <a:cubicBezTo>
                  <a:pt x="743273" y="1416162"/>
                  <a:pt x="731614" y="1414376"/>
                  <a:pt x="719708" y="1414376"/>
                </a:cubicBezTo>
                <a:close/>
                <a:moveTo>
                  <a:pt x="1170508" y="1145742"/>
                </a:moveTo>
                <a:cubicBezTo>
                  <a:pt x="1180331" y="1145742"/>
                  <a:pt x="1188566" y="1149760"/>
                  <a:pt x="1195214" y="1157797"/>
                </a:cubicBezTo>
                <a:cubicBezTo>
                  <a:pt x="1201862" y="1165834"/>
                  <a:pt x="1205185" y="1178137"/>
                  <a:pt x="1205185" y="1194706"/>
                </a:cubicBezTo>
                <a:cubicBezTo>
                  <a:pt x="1205185" y="1212466"/>
                  <a:pt x="1201961" y="1225241"/>
                  <a:pt x="1195512" y="1233029"/>
                </a:cubicBezTo>
                <a:cubicBezTo>
                  <a:pt x="1189062" y="1240818"/>
                  <a:pt x="1180976" y="1244712"/>
                  <a:pt x="1171253" y="1244712"/>
                </a:cubicBezTo>
                <a:cubicBezTo>
                  <a:pt x="1161132" y="1244712"/>
                  <a:pt x="1152550" y="1240471"/>
                  <a:pt x="1145505" y="1231988"/>
                </a:cubicBezTo>
                <a:cubicBezTo>
                  <a:pt x="1138461" y="1223504"/>
                  <a:pt x="1134939" y="1210383"/>
                  <a:pt x="1134939" y="1192623"/>
                </a:cubicBezTo>
                <a:cubicBezTo>
                  <a:pt x="1134939" y="1177144"/>
                  <a:pt x="1138312" y="1165461"/>
                  <a:pt x="1145059" y="1157574"/>
                </a:cubicBezTo>
                <a:cubicBezTo>
                  <a:pt x="1151806" y="1149686"/>
                  <a:pt x="1160289" y="1145742"/>
                  <a:pt x="1170508" y="1145742"/>
                </a:cubicBezTo>
                <a:close/>
                <a:moveTo>
                  <a:pt x="1433785" y="1144700"/>
                </a:moveTo>
                <a:cubicBezTo>
                  <a:pt x="1442318" y="1144700"/>
                  <a:pt x="1449561" y="1147850"/>
                  <a:pt x="1455514" y="1154151"/>
                </a:cubicBezTo>
                <a:cubicBezTo>
                  <a:pt x="1461467" y="1160451"/>
                  <a:pt x="1464593" y="1169653"/>
                  <a:pt x="1464890" y="1181758"/>
                </a:cubicBezTo>
                <a:lnTo>
                  <a:pt x="1402383" y="1181758"/>
                </a:lnTo>
                <a:cubicBezTo>
                  <a:pt x="1402283" y="1170348"/>
                  <a:pt x="1405210" y="1161319"/>
                  <a:pt x="1411163" y="1154671"/>
                </a:cubicBezTo>
                <a:cubicBezTo>
                  <a:pt x="1417117" y="1148024"/>
                  <a:pt x="1424657" y="1144700"/>
                  <a:pt x="1433785" y="1144700"/>
                </a:cubicBezTo>
                <a:close/>
                <a:moveTo>
                  <a:pt x="999505" y="1116274"/>
                </a:moveTo>
                <a:lnTo>
                  <a:pt x="999505" y="1274329"/>
                </a:lnTo>
                <a:lnTo>
                  <a:pt x="1041326" y="1274329"/>
                </a:lnTo>
                <a:lnTo>
                  <a:pt x="1041326" y="1116274"/>
                </a:lnTo>
                <a:close/>
                <a:moveTo>
                  <a:pt x="551830" y="1116274"/>
                </a:moveTo>
                <a:lnTo>
                  <a:pt x="551830" y="1274329"/>
                </a:lnTo>
                <a:lnTo>
                  <a:pt x="593651" y="1274329"/>
                </a:lnTo>
                <a:lnTo>
                  <a:pt x="593651" y="1116274"/>
                </a:lnTo>
                <a:close/>
                <a:moveTo>
                  <a:pt x="1431255" y="1112702"/>
                </a:moveTo>
                <a:cubicBezTo>
                  <a:pt x="1410320" y="1112702"/>
                  <a:pt x="1393006" y="1120118"/>
                  <a:pt x="1379314" y="1134952"/>
                </a:cubicBezTo>
                <a:cubicBezTo>
                  <a:pt x="1365622" y="1149785"/>
                  <a:pt x="1358776" y="1170298"/>
                  <a:pt x="1358776" y="1196492"/>
                </a:cubicBezTo>
                <a:cubicBezTo>
                  <a:pt x="1358776" y="1218419"/>
                  <a:pt x="1363985" y="1236576"/>
                  <a:pt x="1374403" y="1250963"/>
                </a:cubicBezTo>
                <a:cubicBezTo>
                  <a:pt x="1387599" y="1268922"/>
                  <a:pt x="1407939" y="1277901"/>
                  <a:pt x="1435422" y="1277901"/>
                </a:cubicBezTo>
                <a:cubicBezTo>
                  <a:pt x="1452786" y="1277901"/>
                  <a:pt x="1467247" y="1273908"/>
                  <a:pt x="1478806" y="1265920"/>
                </a:cubicBezTo>
                <a:cubicBezTo>
                  <a:pt x="1490365" y="1257933"/>
                  <a:pt x="1498823" y="1246300"/>
                  <a:pt x="1504181" y="1231020"/>
                </a:cubicBezTo>
                <a:lnTo>
                  <a:pt x="1462509" y="1224025"/>
                </a:lnTo>
                <a:cubicBezTo>
                  <a:pt x="1460227" y="1231963"/>
                  <a:pt x="1456854" y="1237718"/>
                  <a:pt x="1452389" y="1241289"/>
                </a:cubicBezTo>
                <a:cubicBezTo>
                  <a:pt x="1447924" y="1244861"/>
                  <a:pt x="1442417" y="1246647"/>
                  <a:pt x="1435869" y="1246647"/>
                </a:cubicBezTo>
                <a:cubicBezTo>
                  <a:pt x="1426245" y="1246647"/>
                  <a:pt x="1418208" y="1243199"/>
                  <a:pt x="1411759" y="1236304"/>
                </a:cubicBezTo>
                <a:cubicBezTo>
                  <a:pt x="1405310" y="1229408"/>
                  <a:pt x="1401936" y="1219759"/>
                  <a:pt x="1401638" y="1207357"/>
                </a:cubicBezTo>
                <a:lnTo>
                  <a:pt x="1506413" y="1207357"/>
                </a:lnTo>
                <a:cubicBezTo>
                  <a:pt x="1507009" y="1175309"/>
                  <a:pt x="1500510" y="1151521"/>
                  <a:pt x="1486917" y="1135994"/>
                </a:cubicBezTo>
                <a:cubicBezTo>
                  <a:pt x="1473324" y="1120466"/>
                  <a:pt x="1454770" y="1112702"/>
                  <a:pt x="1431255" y="1112702"/>
                </a:cubicBezTo>
                <a:close/>
                <a:moveTo>
                  <a:pt x="1181819" y="1112702"/>
                </a:moveTo>
                <a:cubicBezTo>
                  <a:pt x="1171302" y="1112702"/>
                  <a:pt x="1161728" y="1115182"/>
                  <a:pt x="1153096" y="1120143"/>
                </a:cubicBezTo>
                <a:cubicBezTo>
                  <a:pt x="1144464" y="1125104"/>
                  <a:pt x="1137617" y="1131553"/>
                  <a:pt x="1132557" y="1139491"/>
                </a:cubicBezTo>
                <a:lnTo>
                  <a:pt x="1132557" y="1116274"/>
                </a:lnTo>
                <a:lnTo>
                  <a:pt x="1093564" y="1116274"/>
                </a:lnTo>
                <a:lnTo>
                  <a:pt x="1093564" y="1334456"/>
                </a:lnTo>
                <a:lnTo>
                  <a:pt x="1135385" y="1334456"/>
                </a:lnTo>
                <a:lnTo>
                  <a:pt x="1135385" y="1254833"/>
                </a:lnTo>
                <a:cubicBezTo>
                  <a:pt x="1143223" y="1263266"/>
                  <a:pt x="1150690" y="1269219"/>
                  <a:pt x="1157784" y="1272692"/>
                </a:cubicBezTo>
                <a:cubicBezTo>
                  <a:pt x="1164878" y="1276165"/>
                  <a:pt x="1172791" y="1277901"/>
                  <a:pt x="1181522" y="1277901"/>
                </a:cubicBezTo>
                <a:cubicBezTo>
                  <a:pt x="1199877" y="1277901"/>
                  <a:pt x="1215504" y="1270584"/>
                  <a:pt x="1228403" y="1255949"/>
                </a:cubicBezTo>
                <a:cubicBezTo>
                  <a:pt x="1241301" y="1241314"/>
                  <a:pt x="1247750" y="1220801"/>
                  <a:pt x="1247750" y="1194409"/>
                </a:cubicBezTo>
                <a:cubicBezTo>
                  <a:pt x="1247750" y="1168711"/>
                  <a:pt x="1241351" y="1148669"/>
                  <a:pt x="1228551" y="1134282"/>
                </a:cubicBezTo>
                <a:cubicBezTo>
                  <a:pt x="1215752" y="1119895"/>
                  <a:pt x="1200175" y="1112702"/>
                  <a:pt x="1181819" y="1112702"/>
                </a:cubicBezTo>
                <a:close/>
                <a:moveTo>
                  <a:pt x="895474" y="1112702"/>
                </a:moveTo>
                <a:cubicBezTo>
                  <a:pt x="871959" y="1112702"/>
                  <a:pt x="853306" y="1119970"/>
                  <a:pt x="839515" y="1134505"/>
                </a:cubicBezTo>
                <a:cubicBezTo>
                  <a:pt x="825723" y="1149041"/>
                  <a:pt x="818828" y="1169356"/>
                  <a:pt x="818828" y="1195450"/>
                </a:cubicBezTo>
                <a:cubicBezTo>
                  <a:pt x="818828" y="1221247"/>
                  <a:pt x="825698" y="1241438"/>
                  <a:pt x="839440" y="1256023"/>
                </a:cubicBezTo>
                <a:cubicBezTo>
                  <a:pt x="853182" y="1270609"/>
                  <a:pt x="871612" y="1277901"/>
                  <a:pt x="894730" y="1277901"/>
                </a:cubicBezTo>
                <a:cubicBezTo>
                  <a:pt x="915070" y="1277901"/>
                  <a:pt x="931292" y="1273089"/>
                  <a:pt x="943397" y="1263465"/>
                </a:cubicBezTo>
                <a:cubicBezTo>
                  <a:pt x="955501" y="1253840"/>
                  <a:pt x="963687" y="1239603"/>
                  <a:pt x="967953" y="1220751"/>
                </a:cubicBezTo>
                <a:lnTo>
                  <a:pt x="926877" y="1213756"/>
                </a:lnTo>
                <a:cubicBezTo>
                  <a:pt x="924793" y="1224769"/>
                  <a:pt x="921221" y="1232533"/>
                  <a:pt x="916161" y="1237048"/>
                </a:cubicBezTo>
                <a:cubicBezTo>
                  <a:pt x="911101" y="1241562"/>
                  <a:pt x="904602" y="1243819"/>
                  <a:pt x="896665" y="1243819"/>
                </a:cubicBezTo>
                <a:cubicBezTo>
                  <a:pt x="886048" y="1243819"/>
                  <a:pt x="877590" y="1239950"/>
                  <a:pt x="871289" y="1232211"/>
                </a:cubicBezTo>
                <a:cubicBezTo>
                  <a:pt x="864989" y="1224472"/>
                  <a:pt x="861839" y="1211226"/>
                  <a:pt x="861839" y="1192474"/>
                </a:cubicBezTo>
                <a:cubicBezTo>
                  <a:pt x="861839" y="1175607"/>
                  <a:pt x="864939" y="1163576"/>
                  <a:pt x="871141" y="1156383"/>
                </a:cubicBezTo>
                <a:cubicBezTo>
                  <a:pt x="877342" y="1149190"/>
                  <a:pt x="885651" y="1145593"/>
                  <a:pt x="896069" y="1145593"/>
                </a:cubicBezTo>
                <a:cubicBezTo>
                  <a:pt x="903908" y="1145593"/>
                  <a:pt x="910282" y="1147677"/>
                  <a:pt x="915194" y="1151844"/>
                </a:cubicBezTo>
                <a:cubicBezTo>
                  <a:pt x="920105" y="1156011"/>
                  <a:pt x="923255" y="1162212"/>
                  <a:pt x="924644" y="1170447"/>
                </a:cubicBezTo>
                <a:lnTo>
                  <a:pt x="965870" y="1163006"/>
                </a:lnTo>
                <a:cubicBezTo>
                  <a:pt x="960909" y="1146039"/>
                  <a:pt x="952748" y="1133414"/>
                  <a:pt x="941388" y="1125129"/>
                </a:cubicBezTo>
                <a:cubicBezTo>
                  <a:pt x="930027" y="1116844"/>
                  <a:pt x="914723" y="1112702"/>
                  <a:pt x="895474" y="1112702"/>
                </a:cubicBezTo>
                <a:close/>
                <a:moveTo>
                  <a:pt x="737716" y="1112702"/>
                </a:moveTo>
                <a:cubicBezTo>
                  <a:pt x="716781" y="1112702"/>
                  <a:pt x="699418" y="1121632"/>
                  <a:pt x="685626" y="1139491"/>
                </a:cubicBezTo>
                <a:lnTo>
                  <a:pt x="685626" y="1116274"/>
                </a:lnTo>
                <a:lnTo>
                  <a:pt x="646782" y="1116274"/>
                </a:lnTo>
                <a:lnTo>
                  <a:pt x="646782" y="1274329"/>
                </a:lnTo>
                <a:lnTo>
                  <a:pt x="688603" y="1274329"/>
                </a:lnTo>
                <a:lnTo>
                  <a:pt x="688603" y="1202743"/>
                </a:lnTo>
                <a:cubicBezTo>
                  <a:pt x="688603" y="1185082"/>
                  <a:pt x="689670" y="1172977"/>
                  <a:pt x="691803" y="1166429"/>
                </a:cubicBezTo>
                <a:cubicBezTo>
                  <a:pt x="693936" y="1159880"/>
                  <a:pt x="697880" y="1154622"/>
                  <a:pt x="703635" y="1150653"/>
                </a:cubicBezTo>
                <a:cubicBezTo>
                  <a:pt x="709389" y="1146684"/>
                  <a:pt x="715888" y="1144700"/>
                  <a:pt x="723131" y="1144700"/>
                </a:cubicBezTo>
                <a:cubicBezTo>
                  <a:pt x="728787" y="1144700"/>
                  <a:pt x="733623" y="1146089"/>
                  <a:pt x="737642" y="1148867"/>
                </a:cubicBezTo>
                <a:cubicBezTo>
                  <a:pt x="741660" y="1151645"/>
                  <a:pt x="744562" y="1155540"/>
                  <a:pt x="746348" y="1160550"/>
                </a:cubicBezTo>
                <a:cubicBezTo>
                  <a:pt x="748134" y="1165561"/>
                  <a:pt x="749027" y="1176599"/>
                  <a:pt x="749027" y="1193664"/>
                </a:cubicBezTo>
                <a:lnTo>
                  <a:pt x="749027" y="1274329"/>
                </a:lnTo>
                <a:lnTo>
                  <a:pt x="790848" y="1274329"/>
                </a:lnTo>
                <a:lnTo>
                  <a:pt x="790848" y="1176103"/>
                </a:lnTo>
                <a:cubicBezTo>
                  <a:pt x="790848" y="1163899"/>
                  <a:pt x="790079" y="1154523"/>
                  <a:pt x="788541" y="1147974"/>
                </a:cubicBezTo>
                <a:cubicBezTo>
                  <a:pt x="787003" y="1141426"/>
                  <a:pt x="784275" y="1135572"/>
                  <a:pt x="780355" y="1130412"/>
                </a:cubicBezTo>
                <a:cubicBezTo>
                  <a:pt x="776436" y="1125253"/>
                  <a:pt x="770657" y="1121011"/>
                  <a:pt x="763017" y="1117688"/>
                </a:cubicBezTo>
                <a:cubicBezTo>
                  <a:pt x="755377" y="1114364"/>
                  <a:pt x="746944" y="1112702"/>
                  <a:pt x="737716" y="1112702"/>
                </a:cubicBezTo>
                <a:close/>
                <a:moveTo>
                  <a:pt x="501079" y="1112702"/>
                </a:moveTo>
                <a:cubicBezTo>
                  <a:pt x="494333" y="1112702"/>
                  <a:pt x="488305" y="1114389"/>
                  <a:pt x="482997" y="1117762"/>
                </a:cubicBezTo>
                <a:cubicBezTo>
                  <a:pt x="477689" y="1121135"/>
                  <a:pt x="471711" y="1128130"/>
                  <a:pt x="465063" y="1138747"/>
                </a:cubicBezTo>
                <a:lnTo>
                  <a:pt x="465063" y="1116274"/>
                </a:lnTo>
                <a:lnTo>
                  <a:pt x="426219" y="1116274"/>
                </a:lnTo>
                <a:lnTo>
                  <a:pt x="426219" y="1274329"/>
                </a:lnTo>
                <a:lnTo>
                  <a:pt x="468040" y="1274329"/>
                </a:lnTo>
                <a:lnTo>
                  <a:pt x="468040" y="1225514"/>
                </a:lnTo>
                <a:cubicBezTo>
                  <a:pt x="468040" y="1198625"/>
                  <a:pt x="469205" y="1180964"/>
                  <a:pt x="471537" y="1172531"/>
                </a:cubicBezTo>
                <a:cubicBezTo>
                  <a:pt x="473869" y="1164097"/>
                  <a:pt x="477069" y="1158268"/>
                  <a:pt x="481136" y="1155044"/>
                </a:cubicBezTo>
                <a:cubicBezTo>
                  <a:pt x="485204" y="1151819"/>
                  <a:pt x="490165" y="1150207"/>
                  <a:pt x="496019" y="1150207"/>
                </a:cubicBezTo>
                <a:cubicBezTo>
                  <a:pt x="502072" y="1150207"/>
                  <a:pt x="508620" y="1152489"/>
                  <a:pt x="515665" y="1157053"/>
                </a:cubicBezTo>
                <a:lnTo>
                  <a:pt x="528613" y="1120590"/>
                </a:lnTo>
                <a:cubicBezTo>
                  <a:pt x="519782" y="1115331"/>
                  <a:pt x="510604" y="1112702"/>
                  <a:pt x="501079" y="1112702"/>
                </a:cubicBezTo>
                <a:close/>
                <a:moveTo>
                  <a:pt x="281856" y="1093057"/>
                </a:moveTo>
                <a:lnTo>
                  <a:pt x="303138" y="1093057"/>
                </a:lnTo>
                <a:cubicBezTo>
                  <a:pt x="319013" y="1093057"/>
                  <a:pt x="329580" y="1093553"/>
                  <a:pt x="334838" y="1094545"/>
                </a:cubicBezTo>
                <a:cubicBezTo>
                  <a:pt x="341982" y="1095835"/>
                  <a:pt x="347886" y="1099059"/>
                  <a:pt x="352549" y="1104219"/>
                </a:cubicBezTo>
                <a:cubicBezTo>
                  <a:pt x="357212" y="1109378"/>
                  <a:pt x="359544" y="1115926"/>
                  <a:pt x="359544" y="1123864"/>
                </a:cubicBezTo>
                <a:cubicBezTo>
                  <a:pt x="359544" y="1130313"/>
                  <a:pt x="357882" y="1135969"/>
                  <a:pt x="354558" y="1140830"/>
                </a:cubicBezTo>
                <a:cubicBezTo>
                  <a:pt x="351234" y="1145692"/>
                  <a:pt x="346645" y="1149264"/>
                  <a:pt x="340792" y="1151546"/>
                </a:cubicBezTo>
                <a:cubicBezTo>
                  <a:pt x="334938" y="1153828"/>
                  <a:pt x="323329" y="1154969"/>
                  <a:pt x="305966" y="1154969"/>
                </a:cubicBezTo>
                <a:lnTo>
                  <a:pt x="281856" y="1154969"/>
                </a:lnTo>
                <a:close/>
                <a:moveTo>
                  <a:pt x="1275730" y="1056147"/>
                </a:moveTo>
                <a:lnTo>
                  <a:pt x="1275730" y="1274329"/>
                </a:lnTo>
                <a:lnTo>
                  <a:pt x="1317551" y="1274329"/>
                </a:lnTo>
                <a:lnTo>
                  <a:pt x="1317551" y="1056147"/>
                </a:lnTo>
                <a:close/>
                <a:moveTo>
                  <a:pt x="999505" y="1056147"/>
                </a:moveTo>
                <a:lnTo>
                  <a:pt x="999505" y="1094843"/>
                </a:lnTo>
                <a:lnTo>
                  <a:pt x="1041326" y="1094843"/>
                </a:lnTo>
                <a:lnTo>
                  <a:pt x="1041326" y="1056147"/>
                </a:lnTo>
                <a:close/>
                <a:moveTo>
                  <a:pt x="551830" y="1056147"/>
                </a:moveTo>
                <a:lnTo>
                  <a:pt x="551830" y="1094843"/>
                </a:lnTo>
                <a:lnTo>
                  <a:pt x="593651" y="1094843"/>
                </a:lnTo>
                <a:lnTo>
                  <a:pt x="593651" y="1056147"/>
                </a:lnTo>
                <a:close/>
                <a:moveTo>
                  <a:pt x="237802" y="1056147"/>
                </a:moveTo>
                <a:lnTo>
                  <a:pt x="237802" y="1274329"/>
                </a:lnTo>
                <a:lnTo>
                  <a:pt x="281856" y="1274329"/>
                </a:lnTo>
                <a:lnTo>
                  <a:pt x="281856" y="1192027"/>
                </a:lnTo>
                <a:lnTo>
                  <a:pt x="310579" y="1192027"/>
                </a:lnTo>
                <a:cubicBezTo>
                  <a:pt x="330522" y="1192027"/>
                  <a:pt x="345753" y="1190985"/>
                  <a:pt x="356270" y="1188902"/>
                </a:cubicBezTo>
                <a:cubicBezTo>
                  <a:pt x="364009" y="1187215"/>
                  <a:pt x="371624" y="1183767"/>
                  <a:pt x="379115" y="1178558"/>
                </a:cubicBezTo>
                <a:cubicBezTo>
                  <a:pt x="386606" y="1173349"/>
                  <a:pt x="392782" y="1166181"/>
                  <a:pt x="397644" y="1157053"/>
                </a:cubicBezTo>
                <a:cubicBezTo>
                  <a:pt x="402506" y="1147925"/>
                  <a:pt x="404936" y="1136663"/>
                  <a:pt x="404936" y="1123269"/>
                </a:cubicBezTo>
                <a:cubicBezTo>
                  <a:pt x="404936" y="1105905"/>
                  <a:pt x="400720" y="1091742"/>
                  <a:pt x="392286" y="1080778"/>
                </a:cubicBezTo>
                <a:cubicBezTo>
                  <a:pt x="383853" y="1069815"/>
                  <a:pt x="373385" y="1062696"/>
                  <a:pt x="360883" y="1059421"/>
                </a:cubicBezTo>
                <a:cubicBezTo>
                  <a:pt x="352747" y="1057239"/>
                  <a:pt x="335285" y="1056147"/>
                  <a:pt x="308496" y="1056147"/>
                </a:cubicBezTo>
                <a:close/>
                <a:moveTo>
                  <a:pt x="642764" y="784834"/>
                </a:moveTo>
                <a:cubicBezTo>
                  <a:pt x="653678" y="784834"/>
                  <a:pt x="662831" y="789001"/>
                  <a:pt x="670223" y="797335"/>
                </a:cubicBezTo>
                <a:cubicBezTo>
                  <a:pt x="677614" y="805669"/>
                  <a:pt x="681310" y="817576"/>
                  <a:pt x="681310" y="833054"/>
                </a:cubicBezTo>
                <a:cubicBezTo>
                  <a:pt x="681310" y="848929"/>
                  <a:pt x="677614" y="861034"/>
                  <a:pt x="670223" y="869368"/>
                </a:cubicBezTo>
                <a:cubicBezTo>
                  <a:pt x="662831" y="877702"/>
                  <a:pt x="653678" y="881869"/>
                  <a:pt x="642764" y="881869"/>
                </a:cubicBezTo>
                <a:cubicBezTo>
                  <a:pt x="631850" y="881869"/>
                  <a:pt x="622672" y="877702"/>
                  <a:pt x="615231" y="869368"/>
                </a:cubicBezTo>
                <a:cubicBezTo>
                  <a:pt x="607789" y="861034"/>
                  <a:pt x="604069" y="849028"/>
                  <a:pt x="604069" y="833352"/>
                </a:cubicBezTo>
                <a:cubicBezTo>
                  <a:pt x="604069" y="817675"/>
                  <a:pt x="607789" y="805669"/>
                  <a:pt x="615231" y="797335"/>
                </a:cubicBezTo>
                <a:cubicBezTo>
                  <a:pt x="622672" y="789001"/>
                  <a:pt x="631850" y="784834"/>
                  <a:pt x="642764" y="784834"/>
                </a:cubicBezTo>
                <a:close/>
                <a:moveTo>
                  <a:pt x="1391369" y="782750"/>
                </a:moveTo>
                <a:cubicBezTo>
                  <a:pt x="1401688" y="782750"/>
                  <a:pt x="1410221" y="786719"/>
                  <a:pt x="1416968" y="794656"/>
                </a:cubicBezTo>
                <a:cubicBezTo>
                  <a:pt x="1423715" y="802594"/>
                  <a:pt x="1427088" y="814748"/>
                  <a:pt x="1427088" y="831119"/>
                </a:cubicBezTo>
                <a:cubicBezTo>
                  <a:pt x="1427088" y="846796"/>
                  <a:pt x="1423566" y="858627"/>
                  <a:pt x="1416521" y="866615"/>
                </a:cubicBezTo>
                <a:cubicBezTo>
                  <a:pt x="1409477" y="874602"/>
                  <a:pt x="1400845" y="878595"/>
                  <a:pt x="1390625" y="878595"/>
                </a:cubicBezTo>
                <a:cubicBezTo>
                  <a:pt x="1381100" y="878595"/>
                  <a:pt x="1373088" y="874701"/>
                  <a:pt x="1366589" y="866912"/>
                </a:cubicBezTo>
                <a:cubicBezTo>
                  <a:pt x="1360091" y="859124"/>
                  <a:pt x="1356841" y="846845"/>
                  <a:pt x="1356841" y="830077"/>
                </a:cubicBezTo>
                <a:cubicBezTo>
                  <a:pt x="1356841" y="814103"/>
                  <a:pt x="1360091" y="802222"/>
                  <a:pt x="1366589" y="794433"/>
                </a:cubicBezTo>
                <a:cubicBezTo>
                  <a:pt x="1373088" y="786644"/>
                  <a:pt x="1381348" y="782750"/>
                  <a:pt x="1391369" y="782750"/>
                </a:cubicBezTo>
                <a:close/>
                <a:moveTo>
                  <a:pt x="1047130" y="754324"/>
                </a:moveTo>
                <a:lnTo>
                  <a:pt x="1047130" y="912379"/>
                </a:lnTo>
                <a:lnTo>
                  <a:pt x="1088951" y="912379"/>
                </a:lnTo>
                <a:lnTo>
                  <a:pt x="1088951" y="754324"/>
                </a:lnTo>
                <a:close/>
                <a:moveTo>
                  <a:pt x="1380654" y="750752"/>
                </a:moveTo>
                <a:cubicBezTo>
                  <a:pt x="1361703" y="750752"/>
                  <a:pt x="1345853" y="757747"/>
                  <a:pt x="1333103" y="771737"/>
                </a:cubicBezTo>
                <a:cubicBezTo>
                  <a:pt x="1320354" y="785726"/>
                  <a:pt x="1313979" y="805967"/>
                  <a:pt x="1313979" y="832459"/>
                </a:cubicBezTo>
                <a:cubicBezTo>
                  <a:pt x="1313979" y="853592"/>
                  <a:pt x="1318840" y="871253"/>
                  <a:pt x="1328564" y="885441"/>
                </a:cubicBezTo>
                <a:cubicBezTo>
                  <a:pt x="1340966" y="903400"/>
                  <a:pt x="1357784" y="912379"/>
                  <a:pt x="1379017" y="912379"/>
                </a:cubicBezTo>
                <a:cubicBezTo>
                  <a:pt x="1398067" y="912379"/>
                  <a:pt x="1413842" y="903846"/>
                  <a:pt x="1426344" y="886781"/>
                </a:cubicBezTo>
                <a:lnTo>
                  <a:pt x="1426344" y="909849"/>
                </a:lnTo>
                <a:cubicBezTo>
                  <a:pt x="1426344" y="919176"/>
                  <a:pt x="1425699" y="925575"/>
                  <a:pt x="1424409" y="929048"/>
                </a:cubicBezTo>
                <a:cubicBezTo>
                  <a:pt x="1422524" y="933910"/>
                  <a:pt x="1419746" y="937432"/>
                  <a:pt x="1416075" y="939615"/>
                </a:cubicBezTo>
                <a:cubicBezTo>
                  <a:pt x="1410618" y="942889"/>
                  <a:pt x="1402432" y="944526"/>
                  <a:pt x="1391518" y="944526"/>
                </a:cubicBezTo>
                <a:cubicBezTo>
                  <a:pt x="1382985" y="944526"/>
                  <a:pt x="1376735" y="943038"/>
                  <a:pt x="1372766" y="940061"/>
                </a:cubicBezTo>
                <a:cubicBezTo>
                  <a:pt x="1369889" y="937978"/>
                  <a:pt x="1368053" y="934158"/>
                  <a:pt x="1367259" y="928602"/>
                </a:cubicBezTo>
                <a:lnTo>
                  <a:pt x="1319485" y="922797"/>
                </a:lnTo>
                <a:cubicBezTo>
                  <a:pt x="1319386" y="924782"/>
                  <a:pt x="1319336" y="926468"/>
                  <a:pt x="1319336" y="927857"/>
                </a:cubicBezTo>
                <a:cubicBezTo>
                  <a:pt x="1319336" y="941946"/>
                  <a:pt x="1324942" y="953580"/>
                  <a:pt x="1336154" y="962758"/>
                </a:cubicBezTo>
                <a:cubicBezTo>
                  <a:pt x="1347366" y="971935"/>
                  <a:pt x="1366366" y="976524"/>
                  <a:pt x="1393155" y="976524"/>
                </a:cubicBezTo>
                <a:cubicBezTo>
                  <a:pt x="1407344" y="976524"/>
                  <a:pt x="1419076" y="975036"/>
                  <a:pt x="1428353" y="972059"/>
                </a:cubicBezTo>
                <a:cubicBezTo>
                  <a:pt x="1437630" y="969083"/>
                  <a:pt x="1445047" y="964965"/>
                  <a:pt x="1450603" y="959707"/>
                </a:cubicBezTo>
                <a:cubicBezTo>
                  <a:pt x="1456159" y="954448"/>
                  <a:pt x="1460475" y="947205"/>
                  <a:pt x="1463551" y="937978"/>
                </a:cubicBezTo>
                <a:cubicBezTo>
                  <a:pt x="1466627" y="928750"/>
                  <a:pt x="1468165" y="914810"/>
                  <a:pt x="1468165" y="896157"/>
                </a:cubicBezTo>
                <a:lnTo>
                  <a:pt x="1468165" y="754324"/>
                </a:lnTo>
                <a:lnTo>
                  <a:pt x="1429023" y="754324"/>
                </a:lnTo>
                <a:lnTo>
                  <a:pt x="1429023" y="776499"/>
                </a:lnTo>
                <a:cubicBezTo>
                  <a:pt x="1416323" y="759334"/>
                  <a:pt x="1400200" y="750752"/>
                  <a:pt x="1380654" y="750752"/>
                </a:cubicBezTo>
                <a:close/>
                <a:moveTo>
                  <a:pt x="1233016" y="750752"/>
                </a:moveTo>
                <a:cubicBezTo>
                  <a:pt x="1212081" y="750752"/>
                  <a:pt x="1194718" y="759682"/>
                  <a:pt x="1180926" y="777541"/>
                </a:cubicBezTo>
                <a:lnTo>
                  <a:pt x="1180926" y="754324"/>
                </a:lnTo>
                <a:lnTo>
                  <a:pt x="1142082" y="754324"/>
                </a:lnTo>
                <a:lnTo>
                  <a:pt x="1142082" y="912379"/>
                </a:lnTo>
                <a:lnTo>
                  <a:pt x="1183903" y="912379"/>
                </a:lnTo>
                <a:lnTo>
                  <a:pt x="1183903" y="840793"/>
                </a:lnTo>
                <a:cubicBezTo>
                  <a:pt x="1183903" y="823132"/>
                  <a:pt x="1184970" y="811027"/>
                  <a:pt x="1187103" y="804479"/>
                </a:cubicBezTo>
                <a:cubicBezTo>
                  <a:pt x="1189236" y="797930"/>
                  <a:pt x="1193180" y="792672"/>
                  <a:pt x="1198935" y="788703"/>
                </a:cubicBezTo>
                <a:cubicBezTo>
                  <a:pt x="1204689" y="784734"/>
                  <a:pt x="1211188" y="782750"/>
                  <a:pt x="1218431" y="782750"/>
                </a:cubicBezTo>
                <a:cubicBezTo>
                  <a:pt x="1224086" y="782750"/>
                  <a:pt x="1228923" y="784139"/>
                  <a:pt x="1232942" y="786917"/>
                </a:cubicBezTo>
                <a:cubicBezTo>
                  <a:pt x="1236960" y="789695"/>
                  <a:pt x="1239862" y="793590"/>
                  <a:pt x="1241648" y="798600"/>
                </a:cubicBezTo>
                <a:cubicBezTo>
                  <a:pt x="1243434" y="803611"/>
                  <a:pt x="1244327" y="814649"/>
                  <a:pt x="1244327" y="831714"/>
                </a:cubicBezTo>
                <a:lnTo>
                  <a:pt x="1244327" y="912379"/>
                </a:lnTo>
                <a:lnTo>
                  <a:pt x="1286148" y="912379"/>
                </a:lnTo>
                <a:lnTo>
                  <a:pt x="1286148" y="814153"/>
                </a:lnTo>
                <a:cubicBezTo>
                  <a:pt x="1286148" y="801949"/>
                  <a:pt x="1285379" y="792573"/>
                  <a:pt x="1283841" y="786024"/>
                </a:cubicBezTo>
                <a:cubicBezTo>
                  <a:pt x="1282303" y="779476"/>
                  <a:pt x="1279575" y="773622"/>
                  <a:pt x="1275655" y="768462"/>
                </a:cubicBezTo>
                <a:cubicBezTo>
                  <a:pt x="1271736" y="763303"/>
                  <a:pt x="1265957" y="759061"/>
                  <a:pt x="1258317" y="755738"/>
                </a:cubicBezTo>
                <a:cubicBezTo>
                  <a:pt x="1250677" y="752414"/>
                  <a:pt x="1242244" y="750752"/>
                  <a:pt x="1233016" y="750752"/>
                </a:cubicBezTo>
                <a:close/>
                <a:moveTo>
                  <a:pt x="824930" y="750752"/>
                </a:moveTo>
                <a:cubicBezTo>
                  <a:pt x="818183" y="750752"/>
                  <a:pt x="812155" y="752439"/>
                  <a:pt x="806847" y="755812"/>
                </a:cubicBezTo>
                <a:cubicBezTo>
                  <a:pt x="801539" y="759185"/>
                  <a:pt x="795561" y="766180"/>
                  <a:pt x="788913" y="776797"/>
                </a:cubicBezTo>
                <a:lnTo>
                  <a:pt x="788913" y="754324"/>
                </a:lnTo>
                <a:lnTo>
                  <a:pt x="750069" y="754324"/>
                </a:lnTo>
                <a:lnTo>
                  <a:pt x="750069" y="912379"/>
                </a:lnTo>
                <a:lnTo>
                  <a:pt x="791890" y="912379"/>
                </a:lnTo>
                <a:lnTo>
                  <a:pt x="791890" y="863564"/>
                </a:lnTo>
                <a:cubicBezTo>
                  <a:pt x="791890" y="836675"/>
                  <a:pt x="793056" y="819014"/>
                  <a:pt x="795387" y="810581"/>
                </a:cubicBezTo>
                <a:cubicBezTo>
                  <a:pt x="797719" y="802147"/>
                  <a:pt x="800919" y="796318"/>
                  <a:pt x="804987" y="793093"/>
                </a:cubicBezTo>
                <a:cubicBezTo>
                  <a:pt x="809055" y="789869"/>
                  <a:pt x="814015" y="788257"/>
                  <a:pt x="819869" y="788257"/>
                </a:cubicBezTo>
                <a:cubicBezTo>
                  <a:pt x="825922" y="788257"/>
                  <a:pt x="832470" y="790539"/>
                  <a:pt x="839515" y="795103"/>
                </a:cubicBezTo>
                <a:lnTo>
                  <a:pt x="852463" y="758640"/>
                </a:lnTo>
                <a:cubicBezTo>
                  <a:pt x="843632" y="753381"/>
                  <a:pt x="834455" y="750752"/>
                  <a:pt x="824930" y="750752"/>
                </a:cubicBezTo>
                <a:close/>
                <a:moveTo>
                  <a:pt x="642615" y="750752"/>
                </a:moveTo>
                <a:cubicBezTo>
                  <a:pt x="627137" y="750752"/>
                  <a:pt x="613122" y="754175"/>
                  <a:pt x="600571" y="761021"/>
                </a:cubicBezTo>
                <a:cubicBezTo>
                  <a:pt x="588020" y="767867"/>
                  <a:pt x="578321" y="777789"/>
                  <a:pt x="571475" y="790787"/>
                </a:cubicBezTo>
                <a:cubicBezTo>
                  <a:pt x="564629" y="803784"/>
                  <a:pt x="561206" y="817228"/>
                  <a:pt x="561206" y="831119"/>
                </a:cubicBezTo>
                <a:cubicBezTo>
                  <a:pt x="561206" y="849276"/>
                  <a:pt x="564629" y="864680"/>
                  <a:pt x="571475" y="877330"/>
                </a:cubicBezTo>
                <a:cubicBezTo>
                  <a:pt x="578321" y="889981"/>
                  <a:pt x="588318" y="899580"/>
                  <a:pt x="601464" y="906128"/>
                </a:cubicBezTo>
                <a:cubicBezTo>
                  <a:pt x="614611" y="912677"/>
                  <a:pt x="628427" y="915951"/>
                  <a:pt x="642913" y="915951"/>
                </a:cubicBezTo>
                <a:cubicBezTo>
                  <a:pt x="666328" y="915951"/>
                  <a:pt x="685750" y="908088"/>
                  <a:pt x="701179" y="892362"/>
                </a:cubicBezTo>
                <a:cubicBezTo>
                  <a:pt x="716607" y="876636"/>
                  <a:pt x="724322" y="856817"/>
                  <a:pt x="724322" y="832905"/>
                </a:cubicBezTo>
                <a:cubicBezTo>
                  <a:pt x="724322" y="809192"/>
                  <a:pt x="716682" y="789571"/>
                  <a:pt x="701402" y="774043"/>
                </a:cubicBezTo>
                <a:cubicBezTo>
                  <a:pt x="686123" y="758516"/>
                  <a:pt x="666527" y="750752"/>
                  <a:pt x="642615" y="750752"/>
                </a:cubicBezTo>
                <a:close/>
                <a:moveTo>
                  <a:pt x="1047130" y="694197"/>
                </a:moveTo>
                <a:lnTo>
                  <a:pt x="1047130" y="732892"/>
                </a:lnTo>
                <a:lnTo>
                  <a:pt x="1088951" y="732892"/>
                </a:lnTo>
                <a:lnTo>
                  <a:pt x="1088951" y="694197"/>
                </a:lnTo>
                <a:close/>
                <a:moveTo>
                  <a:pt x="874192" y="694197"/>
                </a:moveTo>
                <a:lnTo>
                  <a:pt x="874192" y="912379"/>
                </a:lnTo>
                <a:lnTo>
                  <a:pt x="916012" y="912379"/>
                </a:lnTo>
                <a:lnTo>
                  <a:pt x="916012" y="861778"/>
                </a:lnTo>
                <a:lnTo>
                  <a:pt x="935509" y="841388"/>
                </a:lnTo>
                <a:lnTo>
                  <a:pt x="975246" y="912379"/>
                </a:lnTo>
                <a:lnTo>
                  <a:pt x="1020341" y="912379"/>
                </a:lnTo>
                <a:lnTo>
                  <a:pt x="962447" y="812069"/>
                </a:lnTo>
                <a:lnTo>
                  <a:pt x="1016471" y="754324"/>
                </a:lnTo>
                <a:lnTo>
                  <a:pt x="964977" y="754324"/>
                </a:lnTo>
                <a:lnTo>
                  <a:pt x="916012" y="809985"/>
                </a:lnTo>
                <a:lnTo>
                  <a:pt x="916012" y="694197"/>
                </a:lnTo>
                <a:close/>
                <a:moveTo>
                  <a:pt x="264294" y="694197"/>
                </a:moveTo>
                <a:lnTo>
                  <a:pt x="316384" y="912379"/>
                </a:lnTo>
                <a:lnTo>
                  <a:pt x="364158" y="912379"/>
                </a:lnTo>
                <a:lnTo>
                  <a:pt x="407467" y="749264"/>
                </a:lnTo>
                <a:lnTo>
                  <a:pt x="450924" y="912379"/>
                </a:lnTo>
                <a:lnTo>
                  <a:pt x="497656" y="912379"/>
                </a:lnTo>
                <a:lnTo>
                  <a:pt x="550639" y="694197"/>
                </a:lnTo>
                <a:lnTo>
                  <a:pt x="506288" y="694197"/>
                </a:lnTo>
                <a:lnTo>
                  <a:pt x="472802" y="846597"/>
                </a:lnTo>
                <a:lnTo>
                  <a:pt x="434553" y="694197"/>
                </a:lnTo>
                <a:lnTo>
                  <a:pt x="382166" y="694197"/>
                </a:lnTo>
                <a:lnTo>
                  <a:pt x="342280" y="844067"/>
                </a:lnTo>
                <a:lnTo>
                  <a:pt x="309389" y="694197"/>
                </a:lnTo>
                <a:close/>
                <a:moveTo>
                  <a:pt x="781918" y="465002"/>
                </a:moveTo>
                <a:lnTo>
                  <a:pt x="781918" y="473336"/>
                </a:lnTo>
                <a:cubicBezTo>
                  <a:pt x="781918" y="483357"/>
                  <a:pt x="781372" y="490154"/>
                  <a:pt x="780281" y="493726"/>
                </a:cubicBezTo>
                <a:cubicBezTo>
                  <a:pt x="778694" y="499183"/>
                  <a:pt x="775370" y="503796"/>
                  <a:pt x="770310" y="507567"/>
                </a:cubicBezTo>
                <a:cubicBezTo>
                  <a:pt x="763463" y="512528"/>
                  <a:pt x="756270" y="515008"/>
                  <a:pt x="748730" y="515008"/>
                </a:cubicBezTo>
                <a:cubicBezTo>
                  <a:pt x="741983" y="515008"/>
                  <a:pt x="736426" y="512875"/>
                  <a:pt x="732061" y="508609"/>
                </a:cubicBezTo>
                <a:cubicBezTo>
                  <a:pt x="727695" y="504342"/>
                  <a:pt x="725512" y="499282"/>
                  <a:pt x="725512" y="493428"/>
                </a:cubicBezTo>
                <a:cubicBezTo>
                  <a:pt x="725512" y="487475"/>
                  <a:pt x="728241" y="482564"/>
                  <a:pt x="733698" y="478694"/>
                </a:cubicBezTo>
                <a:cubicBezTo>
                  <a:pt x="737270" y="476313"/>
                  <a:pt x="744860" y="473882"/>
                  <a:pt x="756469" y="471401"/>
                </a:cubicBezTo>
                <a:cubicBezTo>
                  <a:pt x="768077" y="468921"/>
                  <a:pt x="776560" y="466788"/>
                  <a:pt x="781918" y="465002"/>
                </a:cubicBezTo>
                <a:close/>
                <a:moveTo>
                  <a:pt x="529654" y="445803"/>
                </a:moveTo>
                <a:lnTo>
                  <a:pt x="565224" y="445803"/>
                </a:lnTo>
                <a:cubicBezTo>
                  <a:pt x="585267" y="445803"/>
                  <a:pt x="598289" y="446845"/>
                  <a:pt x="604292" y="448928"/>
                </a:cubicBezTo>
                <a:cubicBezTo>
                  <a:pt x="610295" y="451012"/>
                  <a:pt x="614883" y="454336"/>
                  <a:pt x="618058" y="458900"/>
                </a:cubicBezTo>
                <a:cubicBezTo>
                  <a:pt x="621233" y="463464"/>
                  <a:pt x="622821" y="469020"/>
                  <a:pt x="622821" y="475569"/>
                </a:cubicBezTo>
                <a:cubicBezTo>
                  <a:pt x="622821" y="483308"/>
                  <a:pt x="620762" y="489484"/>
                  <a:pt x="616644" y="494098"/>
                </a:cubicBezTo>
                <a:cubicBezTo>
                  <a:pt x="612527" y="498711"/>
                  <a:pt x="607194" y="501614"/>
                  <a:pt x="600645" y="502804"/>
                </a:cubicBezTo>
                <a:cubicBezTo>
                  <a:pt x="596379" y="503697"/>
                  <a:pt x="586308" y="504144"/>
                  <a:pt x="570433" y="504144"/>
                </a:cubicBezTo>
                <a:lnTo>
                  <a:pt x="529654" y="504144"/>
                </a:lnTo>
                <a:close/>
                <a:moveTo>
                  <a:pt x="1037605" y="382849"/>
                </a:moveTo>
                <a:lnTo>
                  <a:pt x="1037605" y="540904"/>
                </a:lnTo>
                <a:lnTo>
                  <a:pt x="1079426" y="540904"/>
                </a:lnTo>
                <a:lnTo>
                  <a:pt x="1079426" y="382849"/>
                </a:lnTo>
                <a:close/>
                <a:moveTo>
                  <a:pt x="1200274" y="379277"/>
                </a:moveTo>
                <a:cubicBezTo>
                  <a:pt x="1176759" y="379277"/>
                  <a:pt x="1158106" y="386545"/>
                  <a:pt x="1144315" y="401080"/>
                </a:cubicBezTo>
                <a:cubicBezTo>
                  <a:pt x="1130523" y="415616"/>
                  <a:pt x="1123628" y="435931"/>
                  <a:pt x="1123628" y="462025"/>
                </a:cubicBezTo>
                <a:cubicBezTo>
                  <a:pt x="1123628" y="487822"/>
                  <a:pt x="1130498" y="508013"/>
                  <a:pt x="1144240" y="522598"/>
                </a:cubicBezTo>
                <a:cubicBezTo>
                  <a:pt x="1157982" y="537184"/>
                  <a:pt x="1176412" y="544476"/>
                  <a:pt x="1199530" y="544476"/>
                </a:cubicBezTo>
                <a:cubicBezTo>
                  <a:pt x="1219870" y="544476"/>
                  <a:pt x="1236092" y="539664"/>
                  <a:pt x="1248197" y="530040"/>
                </a:cubicBezTo>
                <a:cubicBezTo>
                  <a:pt x="1260301" y="520416"/>
                  <a:pt x="1268487" y="506178"/>
                  <a:pt x="1272753" y="487326"/>
                </a:cubicBezTo>
                <a:lnTo>
                  <a:pt x="1231677" y="480331"/>
                </a:lnTo>
                <a:cubicBezTo>
                  <a:pt x="1229593" y="491344"/>
                  <a:pt x="1226021" y="499108"/>
                  <a:pt x="1220961" y="503623"/>
                </a:cubicBezTo>
                <a:cubicBezTo>
                  <a:pt x="1215901" y="508137"/>
                  <a:pt x="1209402" y="510394"/>
                  <a:pt x="1201465" y="510394"/>
                </a:cubicBezTo>
                <a:cubicBezTo>
                  <a:pt x="1190848" y="510394"/>
                  <a:pt x="1182390" y="506525"/>
                  <a:pt x="1176090" y="498786"/>
                </a:cubicBezTo>
                <a:cubicBezTo>
                  <a:pt x="1169789" y="491047"/>
                  <a:pt x="1166639" y="477801"/>
                  <a:pt x="1166639" y="459049"/>
                </a:cubicBezTo>
                <a:cubicBezTo>
                  <a:pt x="1166639" y="442182"/>
                  <a:pt x="1169740" y="430151"/>
                  <a:pt x="1175941" y="422958"/>
                </a:cubicBezTo>
                <a:cubicBezTo>
                  <a:pt x="1182142" y="415765"/>
                  <a:pt x="1190451" y="412168"/>
                  <a:pt x="1200869" y="412168"/>
                </a:cubicBezTo>
                <a:cubicBezTo>
                  <a:pt x="1208708" y="412168"/>
                  <a:pt x="1215082" y="414252"/>
                  <a:pt x="1219994" y="418419"/>
                </a:cubicBezTo>
                <a:cubicBezTo>
                  <a:pt x="1224905" y="422586"/>
                  <a:pt x="1228055" y="428787"/>
                  <a:pt x="1229444" y="437022"/>
                </a:cubicBezTo>
                <a:lnTo>
                  <a:pt x="1270670" y="429581"/>
                </a:lnTo>
                <a:cubicBezTo>
                  <a:pt x="1265709" y="412614"/>
                  <a:pt x="1257548" y="399989"/>
                  <a:pt x="1246187" y="391704"/>
                </a:cubicBezTo>
                <a:cubicBezTo>
                  <a:pt x="1234827" y="383419"/>
                  <a:pt x="1219523" y="379277"/>
                  <a:pt x="1200274" y="379277"/>
                </a:cubicBezTo>
                <a:close/>
                <a:moveTo>
                  <a:pt x="923751" y="379277"/>
                </a:moveTo>
                <a:cubicBezTo>
                  <a:pt x="901030" y="379277"/>
                  <a:pt x="884262" y="383940"/>
                  <a:pt x="873447" y="393267"/>
                </a:cubicBezTo>
                <a:cubicBezTo>
                  <a:pt x="862633" y="402593"/>
                  <a:pt x="857225" y="414103"/>
                  <a:pt x="857225" y="427795"/>
                </a:cubicBezTo>
                <a:cubicBezTo>
                  <a:pt x="857225" y="442975"/>
                  <a:pt x="863476" y="454832"/>
                  <a:pt x="875978" y="463365"/>
                </a:cubicBezTo>
                <a:cubicBezTo>
                  <a:pt x="885006" y="469516"/>
                  <a:pt x="906388" y="476313"/>
                  <a:pt x="940122" y="483754"/>
                </a:cubicBezTo>
                <a:cubicBezTo>
                  <a:pt x="947365" y="485441"/>
                  <a:pt x="952029" y="487277"/>
                  <a:pt x="954112" y="489261"/>
                </a:cubicBezTo>
                <a:cubicBezTo>
                  <a:pt x="956097" y="491344"/>
                  <a:pt x="957089" y="493974"/>
                  <a:pt x="957089" y="497149"/>
                </a:cubicBezTo>
                <a:cubicBezTo>
                  <a:pt x="957089" y="501812"/>
                  <a:pt x="955253" y="505533"/>
                  <a:pt x="951582" y="508311"/>
                </a:cubicBezTo>
                <a:cubicBezTo>
                  <a:pt x="946125" y="512280"/>
                  <a:pt x="937989" y="514264"/>
                  <a:pt x="927174" y="514264"/>
                </a:cubicBezTo>
                <a:cubicBezTo>
                  <a:pt x="917352" y="514264"/>
                  <a:pt x="909712" y="512156"/>
                  <a:pt x="904255" y="507939"/>
                </a:cubicBezTo>
                <a:cubicBezTo>
                  <a:pt x="898798" y="503722"/>
                  <a:pt x="895176" y="497546"/>
                  <a:pt x="893390" y="489410"/>
                </a:cubicBezTo>
                <a:lnTo>
                  <a:pt x="851421" y="495809"/>
                </a:lnTo>
                <a:cubicBezTo>
                  <a:pt x="855290" y="510791"/>
                  <a:pt x="863501" y="522648"/>
                  <a:pt x="876052" y="531379"/>
                </a:cubicBezTo>
                <a:cubicBezTo>
                  <a:pt x="888603" y="540110"/>
                  <a:pt x="905644" y="544476"/>
                  <a:pt x="927174" y="544476"/>
                </a:cubicBezTo>
                <a:cubicBezTo>
                  <a:pt x="950888" y="544476"/>
                  <a:pt x="968797" y="539267"/>
                  <a:pt x="980901" y="528849"/>
                </a:cubicBezTo>
                <a:cubicBezTo>
                  <a:pt x="993006" y="518431"/>
                  <a:pt x="999058" y="505979"/>
                  <a:pt x="999058" y="491493"/>
                </a:cubicBezTo>
                <a:cubicBezTo>
                  <a:pt x="999058" y="478198"/>
                  <a:pt x="994693" y="467830"/>
                  <a:pt x="985962" y="460388"/>
                </a:cubicBezTo>
                <a:cubicBezTo>
                  <a:pt x="977131" y="453046"/>
                  <a:pt x="961579" y="446845"/>
                  <a:pt x="939304" y="441785"/>
                </a:cubicBezTo>
                <a:cubicBezTo>
                  <a:pt x="917029" y="436725"/>
                  <a:pt x="904007" y="432805"/>
                  <a:pt x="900237" y="430027"/>
                </a:cubicBezTo>
                <a:cubicBezTo>
                  <a:pt x="897458" y="427944"/>
                  <a:pt x="896069" y="425414"/>
                  <a:pt x="896069" y="422437"/>
                </a:cubicBezTo>
                <a:cubicBezTo>
                  <a:pt x="896069" y="418964"/>
                  <a:pt x="897657" y="416137"/>
                  <a:pt x="900832" y="413954"/>
                </a:cubicBezTo>
                <a:cubicBezTo>
                  <a:pt x="905594" y="410878"/>
                  <a:pt x="913482" y="409340"/>
                  <a:pt x="924496" y="409340"/>
                </a:cubicBezTo>
                <a:cubicBezTo>
                  <a:pt x="933227" y="409340"/>
                  <a:pt x="939949" y="410977"/>
                  <a:pt x="944662" y="414252"/>
                </a:cubicBezTo>
                <a:cubicBezTo>
                  <a:pt x="949375" y="417526"/>
                  <a:pt x="952574" y="422239"/>
                  <a:pt x="954261" y="428390"/>
                </a:cubicBezTo>
                <a:lnTo>
                  <a:pt x="993701" y="421098"/>
                </a:lnTo>
                <a:cubicBezTo>
                  <a:pt x="989732" y="407306"/>
                  <a:pt x="982489" y="396888"/>
                  <a:pt x="971972" y="389844"/>
                </a:cubicBezTo>
                <a:cubicBezTo>
                  <a:pt x="961454" y="382799"/>
                  <a:pt x="945381" y="379277"/>
                  <a:pt x="923751" y="379277"/>
                </a:cubicBezTo>
                <a:close/>
                <a:moveTo>
                  <a:pt x="756469" y="379277"/>
                </a:moveTo>
                <a:cubicBezTo>
                  <a:pt x="735930" y="379277"/>
                  <a:pt x="720452" y="382948"/>
                  <a:pt x="710034" y="390290"/>
                </a:cubicBezTo>
                <a:cubicBezTo>
                  <a:pt x="699616" y="397632"/>
                  <a:pt x="692274" y="408943"/>
                  <a:pt x="688008" y="424223"/>
                </a:cubicBezTo>
                <a:lnTo>
                  <a:pt x="725959" y="431069"/>
                </a:lnTo>
                <a:cubicBezTo>
                  <a:pt x="728539" y="423727"/>
                  <a:pt x="731912" y="418592"/>
                  <a:pt x="736079" y="415665"/>
                </a:cubicBezTo>
                <a:cubicBezTo>
                  <a:pt x="740246" y="412738"/>
                  <a:pt x="746051" y="411275"/>
                  <a:pt x="753492" y="411275"/>
                </a:cubicBezTo>
                <a:cubicBezTo>
                  <a:pt x="764505" y="411275"/>
                  <a:pt x="771996" y="412986"/>
                  <a:pt x="775965" y="416410"/>
                </a:cubicBezTo>
                <a:cubicBezTo>
                  <a:pt x="779934" y="419833"/>
                  <a:pt x="781918" y="425562"/>
                  <a:pt x="781918" y="433599"/>
                </a:cubicBezTo>
                <a:lnTo>
                  <a:pt x="781918" y="437766"/>
                </a:lnTo>
                <a:cubicBezTo>
                  <a:pt x="774378" y="440941"/>
                  <a:pt x="760834" y="444364"/>
                  <a:pt x="741288" y="448035"/>
                </a:cubicBezTo>
                <a:cubicBezTo>
                  <a:pt x="726802" y="450814"/>
                  <a:pt x="715714" y="454063"/>
                  <a:pt x="708025" y="457784"/>
                </a:cubicBezTo>
                <a:cubicBezTo>
                  <a:pt x="700336" y="461504"/>
                  <a:pt x="694358" y="466862"/>
                  <a:pt x="690091" y="473857"/>
                </a:cubicBezTo>
                <a:cubicBezTo>
                  <a:pt x="685825" y="480852"/>
                  <a:pt x="683692" y="488814"/>
                  <a:pt x="683692" y="497744"/>
                </a:cubicBezTo>
                <a:cubicBezTo>
                  <a:pt x="683692" y="511238"/>
                  <a:pt x="688380" y="522400"/>
                  <a:pt x="697756" y="531230"/>
                </a:cubicBezTo>
                <a:cubicBezTo>
                  <a:pt x="707132" y="540061"/>
                  <a:pt x="719956" y="544476"/>
                  <a:pt x="736228" y="544476"/>
                </a:cubicBezTo>
                <a:cubicBezTo>
                  <a:pt x="745455" y="544476"/>
                  <a:pt x="754137" y="542740"/>
                  <a:pt x="762273" y="539267"/>
                </a:cubicBezTo>
                <a:cubicBezTo>
                  <a:pt x="770409" y="535794"/>
                  <a:pt x="778049" y="530585"/>
                  <a:pt x="785192" y="523640"/>
                </a:cubicBezTo>
                <a:cubicBezTo>
                  <a:pt x="785490" y="524434"/>
                  <a:pt x="785986" y="526071"/>
                  <a:pt x="786681" y="528551"/>
                </a:cubicBezTo>
                <a:cubicBezTo>
                  <a:pt x="788268" y="534009"/>
                  <a:pt x="789608" y="538126"/>
                  <a:pt x="790699" y="540904"/>
                </a:cubicBezTo>
                <a:lnTo>
                  <a:pt x="832073" y="540904"/>
                </a:lnTo>
                <a:cubicBezTo>
                  <a:pt x="828402" y="533364"/>
                  <a:pt x="825897" y="526294"/>
                  <a:pt x="824557" y="519696"/>
                </a:cubicBezTo>
                <a:cubicBezTo>
                  <a:pt x="823218" y="513098"/>
                  <a:pt x="822548" y="502854"/>
                  <a:pt x="822548" y="488963"/>
                </a:cubicBezTo>
                <a:lnTo>
                  <a:pt x="822995" y="440148"/>
                </a:lnTo>
                <a:cubicBezTo>
                  <a:pt x="822995" y="421991"/>
                  <a:pt x="821134" y="409514"/>
                  <a:pt x="817414" y="402717"/>
                </a:cubicBezTo>
                <a:cubicBezTo>
                  <a:pt x="813693" y="395921"/>
                  <a:pt x="807269" y="390315"/>
                  <a:pt x="798140" y="385900"/>
                </a:cubicBezTo>
                <a:cubicBezTo>
                  <a:pt x="789012" y="381485"/>
                  <a:pt x="775122" y="379277"/>
                  <a:pt x="756469" y="379277"/>
                </a:cubicBezTo>
                <a:close/>
                <a:moveTo>
                  <a:pt x="529654" y="359036"/>
                </a:moveTo>
                <a:lnTo>
                  <a:pt x="554955" y="359036"/>
                </a:lnTo>
                <a:cubicBezTo>
                  <a:pt x="575692" y="359036"/>
                  <a:pt x="588243" y="359284"/>
                  <a:pt x="592609" y="359780"/>
                </a:cubicBezTo>
                <a:cubicBezTo>
                  <a:pt x="599951" y="360673"/>
                  <a:pt x="605482" y="363228"/>
                  <a:pt x="609203" y="367445"/>
                </a:cubicBezTo>
                <a:cubicBezTo>
                  <a:pt x="612924" y="371662"/>
                  <a:pt x="614784" y="377144"/>
                  <a:pt x="614784" y="383891"/>
                </a:cubicBezTo>
                <a:cubicBezTo>
                  <a:pt x="614784" y="390935"/>
                  <a:pt x="612626" y="396615"/>
                  <a:pt x="608310" y="400931"/>
                </a:cubicBezTo>
                <a:cubicBezTo>
                  <a:pt x="603994" y="405247"/>
                  <a:pt x="598066" y="407852"/>
                  <a:pt x="590525" y="408745"/>
                </a:cubicBezTo>
                <a:cubicBezTo>
                  <a:pt x="586358" y="409241"/>
                  <a:pt x="575692" y="409489"/>
                  <a:pt x="558527" y="409489"/>
                </a:cubicBezTo>
                <a:lnTo>
                  <a:pt x="529654" y="409489"/>
                </a:lnTo>
                <a:close/>
                <a:moveTo>
                  <a:pt x="1037605" y="322722"/>
                </a:moveTo>
                <a:lnTo>
                  <a:pt x="1037605" y="361418"/>
                </a:lnTo>
                <a:lnTo>
                  <a:pt x="1079426" y="361418"/>
                </a:lnTo>
                <a:lnTo>
                  <a:pt x="1079426" y="322722"/>
                </a:lnTo>
                <a:close/>
                <a:moveTo>
                  <a:pt x="485601" y="322722"/>
                </a:moveTo>
                <a:lnTo>
                  <a:pt x="485601" y="540904"/>
                </a:lnTo>
                <a:lnTo>
                  <a:pt x="559867" y="540904"/>
                </a:lnTo>
                <a:cubicBezTo>
                  <a:pt x="587945" y="540706"/>
                  <a:pt x="605656" y="540210"/>
                  <a:pt x="612998" y="539416"/>
                </a:cubicBezTo>
                <a:cubicBezTo>
                  <a:pt x="624706" y="538126"/>
                  <a:pt x="634553" y="534678"/>
                  <a:pt x="642541" y="529072"/>
                </a:cubicBezTo>
                <a:cubicBezTo>
                  <a:pt x="650528" y="523467"/>
                  <a:pt x="656828" y="515976"/>
                  <a:pt x="661442" y="506599"/>
                </a:cubicBezTo>
                <a:cubicBezTo>
                  <a:pt x="666055" y="497223"/>
                  <a:pt x="668362" y="487574"/>
                  <a:pt x="668362" y="477652"/>
                </a:cubicBezTo>
                <a:cubicBezTo>
                  <a:pt x="668362" y="465051"/>
                  <a:pt x="664790" y="454088"/>
                  <a:pt x="657647" y="444761"/>
                </a:cubicBezTo>
                <a:cubicBezTo>
                  <a:pt x="650503" y="435435"/>
                  <a:pt x="640283" y="428837"/>
                  <a:pt x="626988" y="424967"/>
                </a:cubicBezTo>
                <a:cubicBezTo>
                  <a:pt x="636414" y="420701"/>
                  <a:pt x="643880" y="414301"/>
                  <a:pt x="649387" y="405768"/>
                </a:cubicBezTo>
                <a:cubicBezTo>
                  <a:pt x="654893" y="397235"/>
                  <a:pt x="657647" y="387859"/>
                  <a:pt x="657647" y="377640"/>
                </a:cubicBezTo>
                <a:cubicBezTo>
                  <a:pt x="657647" y="368214"/>
                  <a:pt x="655414" y="359706"/>
                  <a:pt x="650949" y="352116"/>
                </a:cubicBezTo>
                <a:cubicBezTo>
                  <a:pt x="646485" y="344526"/>
                  <a:pt x="640903" y="338448"/>
                  <a:pt x="634206" y="333884"/>
                </a:cubicBezTo>
                <a:cubicBezTo>
                  <a:pt x="627509" y="329320"/>
                  <a:pt x="619919" y="326319"/>
                  <a:pt x="611436" y="324880"/>
                </a:cubicBezTo>
                <a:cubicBezTo>
                  <a:pt x="602952" y="323442"/>
                  <a:pt x="590079" y="322722"/>
                  <a:pt x="572815" y="322722"/>
                </a:cubicBezTo>
                <a:close/>
                <a:moveTo>
                  <a:pt x="870439" y="0"/>
                </a:moveTo>
                <a:cubicBezTo>
                  <a:pt x="1351169" y="0"/>
                  <a:pt x="1740878" y="440883"/>
                  <a:pt x="1740878" y="984739"/>
                </a:cubicBezTo>
                <a:cubicBezTo>
                  <a:pt x="1740878" y="1528595"/>
                  <a:pt x="1351169" y="1969478"/>
                  <a:pt x="870439" y="1969478"/>
                </a:cubicBezTo>
                <a:cubicBezTo>
                  <a:pt x="389709" y="1969478"/>
                  <a:pt x="0" y="1528595"/>
                  <a:pt x="0" y="984739"/>
                </a:cubicBezTo>
                <a:cubicBezTo>
                  <a:pt x="0" y="440883"/>
                  <a:pt x="389709" y="0"/>
                  <a:pt x="870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9268B-88A5-F685-D7DB-B55C06C4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42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7A551C4-2EBE-9BBF-42B2-2A8F7F1D6E4C}"/>
              </a:ext>
            </a:extLst>
          </p:cNvPr>
          <p:cNvSpPr/>
          <p:nvPr/>
        </p:nvSpPr>
        <p:spPr>
          <a:xfrm>
            <a:off x="5392613" y="2598081"/>
            <a:ext cx="1406769" cy="1661835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7665">
                <a:srgbClr val="CA2511"/>
              </a:gs>
              <a:gs pos="52000">
                <a:srgbClr val="002060">
                  <a:lumMod val="42000"/>
                </a:srgbClr>
              </a:gs>
              <a:gs pos="98000">
                <a:srgbClr val="FF00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519EEDEE-0EC8-71D3-1C5D-2CD8CAC7CA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6096000" cy="3429000"/>
            </p:xfrm>
            <a:graphic>
              <a:graphicData uri="http://schemas.microsoft.com/office/powerpoint/2016/slidezoom">
                <pslz:sldZm>
                  <pslz:sldZmObj sldId="285" cId="91983230">
                    <pslz:zmPr id="{26531CAF-13A3-4CD3-9CB6-E37173B5FA4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19EEDEE-0EC8-71D3-1C5D-2CD8CAC7C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096000" cy="3429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D31BAD61-F599-C223-F4FE-B028FFED15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5998" y="0"/>
              <a:ext cx="6095996" cy="3428998"/>
            </p:xfrm>
            <a:graphic>
              <a:graphicData uri="http://schemas.microsoft.com/office/powerpoint/2016/slidezoom">
                <pslz:sldZm>
                  <pslz:sldZmObj sldId="288" cId="4284030612">
                    <pslz:zmPr id="{1172872A-BA06-4816-850A-EF5CC170FC0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6" cy="34289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31BAD61-F599-C223-F4FE-B028FFED1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998" y="0"/>
                <a:ext cx="6095996" cy="34289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B4AF347-F855-6889-24CE-D886A4A0CD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5998" y="3428998"/>
              <a:ext cx="6095996" cy="3428998"/>
            </p:xfrm>
            <a:graphic>
              <a:graphicData uri="http://schemas.microsoft.com/office/powerpoint/2016/slidezoom">
                <pslz:sldZm>
                  <pslz:sldZmObj sldId="286" cId="2339838544">
                    <pslz:zmPr id="{5F62A181-6F54-4C9A-A089-5028A502933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6" cy="34289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B4AF347-F855-6889-24CE-D886A4A0CD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8" y="3428998"/>
                <a:ext cx="6095996" cy="34289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C93B6C89-BF67-EF18-76A8-AB374A6032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" y="3428999"/>
              <a:ext cx="6095999" cy="3428999"/>
            </p:xfrm>
            <a:graphic>
              <a:graphicData uri="http://schemas.microsoft.com/office/powerpoint/2016/slidezoom">
                <pslz:sldZm>
                  <pslz:sldZmObj sldId="287" cId="4226824635">
                    <pslz:zmPr id="{AA2739B2-8D7B-41C2-951B-961B6C6B930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9" cy="34289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93B6C89-BF67-EF18-76A8-AB374A603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" y="3428999"/>
                <a:ext cx="6095999" cy="34289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66D84-247E-684D-6542-DEA0D5F7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3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FF0000">
                <a:lumMod val="0"/>
              </a:srgbClr>
            </a:gs>
            <a:gs pos="95000">
              <a:srgbClr val="FF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BF194C-B820-DD2E-B3A8-90BFAFFAE2E1}"/>
              </a:ext>
            </a:extLst>
          </p:cNvPr>
          <p:cNvSpPr/>
          <p:nvPr/>
        </p:nvSpPr>
        <p:spPr>
          <a:xfrm>
            <a:off x="9344628" y="4045352"/>
            <a:ext cx="2847372" cy="28126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/>
              <a:t>1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26C89D2-720D-33D2-F80A-36010611BF08}"/>
              </a:ext>
            </a:extLst>
          </p:cNvPr>
          <p:cNvSpPr/>
          <p:nvPr/>
        </p:nvSpPr>
        <p:spPr>
          <a:xfrm>
            <a:off x="911992" y="1197101"/>
            <a:ext cx="4718804" cy="542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7200" b="1" dirty="0">
                <a:solidFill>
                  <a:srgbClr val="FF0000"/>
                </a:solidFill>
                <a:ea typeface="Lora" pitchFamily="34" charset="-122"/>
                <a:cs typeface="Lora" pitchFamily="34" charset="-120"/>
              </a:rPr>
              <a:t>Initial Configuration</a:t>
            </a:r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9383355-293E-7E40-2D2A-8851BA922A7C}"/>
              </a:ext>
            </a:extLst>
          </p:cNvPr>
          <p:cNvSpPr/>
          <p:nvPr/>
        </p:nvSpPr>
        <p:spPr>
          <a:xfrm>
            <a:off x="2966498" y="2175576"/>
            <a:ext cx="532859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320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Cellular automata start with an initial grid of cells, each with a defined state (e.g. alive or dead).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90DA78-E01C-D3B7-330A-3053440C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8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tx1"/>
            </a:gs>
            <a:gs pos="73000">
              <a:srgbClr val="002060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BF194C-B820-DD2E-B3A8-90BFAFFAE2E1}"/>
              </a:ext>
            </a:extLst>
          </p:cNvPr>
          <p:cNvSpPr/>
          <p:nvPr/>
        </p:nvSpPr>
        <p:spPr>
          <a:xfrm>
            <a:off x="0" y="4045352"/>
            <a:ext cx="2847372" cy="281264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/>
              <a:t>2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FB815ED-F219-22D2-12A7-1A912A4E5695}"/>
              </a:ext>
            </a:extLst>
          </p:cNvPr>
          <p:cNvSpPr/>
          <p:nvPr/>
        </p:nvSpPr>
        <p:spPr>
          <a:xfrm>
            <a:off x="3828896" y="2271532"/>
            <a:ext cx="6680917" cy="1157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7200" b="1" dirty="0">
                <a:solidFill>
                  <a:srgbClr val="002060"/>
                </a:solidFill>
                <a:ea typeface="Lora" pitchFamily="34" charset="-122"/>
                <a:cs typeface="Lora" pitchFamily="34" charset="-120"/>
              </a:rPr>
              <a:t>Neighborhood</a:t>
            </a:r>
            <a:endParaRPr lang="en-US" sz="7200" b="1" dirty="0">
              <a:solidFill>
                <a:srgbClr val="002060"/>
              </a:solidFill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79FEA33-816C-7CA9-75C0-16C9DB3BD5D3}"/>
              </a:ext>
            </a:extLst>
          </p:cNvPr>
          <p:cNvSpPr/>
          <p:nvPr/>
        </p:nvSpPr>
        <p:spPr>
          <a:xfrm>
            <a:off x="3828896" y="3171778"/>
            <a:ext cx="6322101" cy="22994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320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The state of each cell is determined by the states of its neighboring cells, based on a set of predefined rules.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D4B4B-8099-6EDF-86C7-B18F1CAD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9239-629C-4A4E-85B8-C8D488BA77A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03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2587</TotalTime>
  <Words>1325</Words>
  <Application>Microsoft Office PowerPoint</Application>
  <PresentationFormat>Widescreen</PresentationFormat>
  <Paragraphs>202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CMMI10</vt:lpstr>
      <vt:lpstr>CMMI12</vt:lpstr>
      <vt:lpstr>CMR10</vt:lpstr>
      <vt:lpstr>CMR12</vt:lpstr>
      <vt:lpstr>CMSY10</vt:lpstr>
      <vt:lpstr>CMSY9</vt:lpstr>
      <vt:lpstr>Lora</vt:lpstr>
      <vt:lpstr>Lucida Calligraphy</vt:lpstr>
      <vt:lpstr>MathDesign-GM-Regular-Symbol-10</vt:lpstr>
      <vt:lpstr>MTSYN</vt:lpstr>
      <vt:lpstr>MV Boli</vt:lpstr>
      <vt:lpstr>NimbusRomNo9L-Regu</vt:lpstr>
      <vt:lpstr>NimbusRomNo9L-ReguItal</vt:lpstr>
      <vt:lpstr>RMTMI</vt:lpstr>
      <vt:lpstr>Source Sans Pro</vt:lpstr>
      <vt:lpstr>t1-gul-regular</vt:lpstr>
      <vt:lpstr>t1-gul-regular-italic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singh</dc:creator>
  <cp:lastModifiedBy>vikrant singh</cp:lastModifiedBy>
  <cp:revision>16</cp:revision>
  <dcterms:created xsi:type="dcterms:W3CDTF">2024-05-28T09:20:37Z</dcterms:created>
  <dcterms:modified xsi:type="dcterms:W3CDTF">2024-06-06T11:24:24Z</dcterms:modified>
</cp:coreProperties>
</file>